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5" roundtripDataSignature="AMtx7mgkGAVU13TfpKpN3WkgjM776miS6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E198C99-8EB6-4DE7-ADAE-27028DD8AD43}">
  <a:tblStyle styleId="{9E198C99-8EB6-4DE7-ADAE-27028DD8AD4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fill>
          <a:solidFill>
            <a:srgbClr val="CDD4E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DD4EA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d71e270563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gd71e27056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177299c5e_0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d177299c5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d72997483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d72997483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72997483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d72997483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d177299c5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d177299c5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d72997483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d72997483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d729974836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d72997483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d17d068ab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d17d068ab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d71e270563_0_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gd71e270563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d71e270563_0_1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gd71e270563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7299748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d7299748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Google Shape;13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x">
  <p:cSld name="2_x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1"/>
          <p:cNvSpPr txBox="1"/>
          <p:nvPr/>
        </p:nvSpPr>
        <p:spPr>
          <a:xfrm>
            <a:off x="283106" y="163461"/>
            <a:ext cx="69126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2175" lIns="62175" spcFirstLastPara="1" rIns="62175" wrap="square" tIns="621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375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" name="Google Shape;58;p21"/>
          <p:cNvCxnSpPr/>
          <p:nvPr/>
        </p:nvCxnSpPr>
        <p:spPr>
          <a:xfrm flipH="1" rot="10800000">
            <a:off x="283106" y="557075"/>
            <a:ext cx="8549100" cy="3900"/>
          </a:xfrm>
          <a:prstGeom prst="straightConnector1">
            <a:avLst/>
          </a:prstGeom>
          <a:noFill/>
          <a:ln cap="flat" cmpd="sng" w="28575">
            <a:solidFill>
              <a:srgbClr val="013857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59" name="Google Shape;59;p21"/>
          <p:cNvGraphicFramePr/>
          <p:nvPr/>
        </p:nvGraphicFramePr>
        <p:xfrm>
          <a:off x="1509689" y="46595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{9E198C99-8EB6-4DE7-ADAE-27028DD8AD43}</a:tableStyleId>
              </a:tblPr>
              <a:tblGrid>
                <a:gridCol w="1265700"/>
                <a:gridCol w="1782300"/>
                <a:gridCol w="1704800"/>
                <a:gridCol w="1343200"/>
              </a:tblGrid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A5A5A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Overview</a:t>
                      </a:r>
                      <a:endParaRPr b="0" sz="1100" u="none" cap="none" strike="noStrike">
                        <a:solidFill>
                          <a:srgbClr val="A5A5A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A5A5A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Strategic Asset Allocation</a:t>
                      </a:r>
                      <a:endParaRPr b="0" sz="1100" u="none" cap="none" strike="noStrike">
                        <a:solidFill>
                          <a:srgbClr val="A5A5A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2E75B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Tactical Asset Allocation</a:t>
                      </a:r>
                      <a:endParaRPr b="1" sz="1100" u="none" cap="none" strike="noStrike">
                        <a:solidFill>
                          <a:srgbClr val="2E75B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A5A5A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Fund Selection</a:t>
                      </a:r>
                      <a:endParaRPr b="0" sz="1100" u="none" cap="none" strike="noStrike">
                        <a:solidFill>
                          <a:srgbClr val="A5A5A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60" name="Google Shape;60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01916" y="45927"/>
            <a:ext cx="801616" cy="470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x">
  <p:cSld name="3_x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/>
          <p:nvPr/>
        </p:nvSpPr>
        <p:spPr>
          <a:xfrm>
            <a:off x="283106" y="163461"/>
            <a:ext cx="69126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2175" lIns="62175" spcFirstLastPara="1" rIns="62175" wrap="square" tIns="621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375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" name="Google Shape;63;p22"/>
          <p:cNvCxnSpPr/>
          <p:nvPr/>
        </p:nvCxnSpPr>
        <p:spPr>
          <a:xfrm flipH="1" rot="10800000">
            <a:off x="283106" y="557075"/>
            <a:ext cx="8549100" cy="3900"/>
          </a:xfrm>
          <a:prstGeom prst="straightConnector1">
            <a:avLst/>
          </a:prstGeom>
          <a:noFill/>
          <a:ln cap="flat" cmpd="sng" w="28575">
            <a:solidFill>
              <a:srgbClr val="013857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64" name="Google Shape;64;p22"/>
          <p:cNvGraphicFramePr/>
          <p:nvPr/>
        </p:nvGraphicFramePr>
        <p:xfrm>
          <a:off x="1509689" y="46595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{9E198C99-8EB6-4DE7-ADAE-27028DD8AD43}</a:tableStyleId>
              </a:tblPr>
              <a:tblGrid>
                <a:gridCol w="1265700"/>
                <a:gridCol w="1782300"/>
                <a:gridCol w="1704800"/>
                <a:gridCol w="1343200"/>
              </a:tblGrid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A5A5A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Overview</a:t>
                      </a:r>
                      <a:endParaRPr b="0" sz="1100" u="none" cap="none" strike="noStrike">
                        <a:solidFill>
                          <a:srgbClr val="A5A5A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A5A5A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Strategic Asset Allocation</a:t>
                      </a:r>
                      <a:endParaRPr b="0" sz="1100" u="none" cap="none" strike="noStrike">
                        <a:solidFill>
                          <a:srgbClr val="A5A5A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A5A5A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Tactical Asset Allocation</a:t>
                      </a:r>
                      <a:endParaRPr b="0" sz="1100" u="none" cap="none" strike="noStrike">
                        <a:solidFill>
                          <a:srgbClr val="A5A5A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2E75B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Fund Selection</a:t>
                      </a:r>
                      <a:endParaRPr b="1" sz="1100" u="none" cap="none" strike="noStrike">
                        <a:solidFill>
                          <a:srgbClr val="2E75B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65" name="Google Shape;65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01916" y="45927"/>
            <a:ext cx="801616" cy="470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8" name="Google Shape;18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x">
  <p:cSld name="x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/>
          <p:nvPr/>
        </p:nvSpPr>
        <p:spPr>
          <a:xfrm>
            <a:off x="283106" y="163461"/>
            <a:ext cx="69126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2175" lIns="62175" spcFirstLastPara="1" rIns="62175" wrap="square" tIns="621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375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" name="Google Shape;23;p14"/>
          <p:cNvCxnSpPr/>
          <p:nvPr/>
        </p:nvCxnSpPr>
        <p:spPr>
          <a:xfrm flipH="1" rot="10800000">
            <a:off x="283106" y="557075"/>
            <a:ext cx="8549100" cy="3900"/>
          </a:xfrm>
          <a:prstGeom prst="straightConnector1">
            <a:avLst/>
          </a:prstGeom>
          <a:noFill/>
          <a:ln cap="flat" cmpd="sng" w="28575">
            <a:solidFill>
              <a:srgbClr val="013857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24" name="Google Shape;24;p14"/>
          <p:cNvGraphicFramePr/>
          <p:nvPr/>
        </p:nvGraphicFramePr>
        <p:xfrm>
          <a:off x="1521313" y="483547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{9E198C99-8EB6-4DE7-ADAE-27028DD8AD43}</a:tableStyleId>
              </a:tblPr>
              <a:tblGrid>
                <a:gridCol w="1265700"/>
                <a:gridCol w="1782300"/>
                <a:gridCol w="1704800"/>
                <a:gridCol w="1343200"/>
              </a:tblGrid>
              <a:tr h="160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2E75B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Overview</a:t>
                      </a:r>
                      <a:endParaRPr b="1" sz="800" u="none" cap="none" strike="noStrike">
                        <a:solidFill>
                          <a:srgbClr val="2E75B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-US" sz="800" u="none" cap="none" strike="noStrike">
                          <a:solidFill>
                            <a:srgbClr val="A5A5A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Strategic Asset Allocation</a:t>
                      </a:r>
                      <a:endParaRPr b="0" sz="800" u="none" cap="none" strike="noStrike">
                        <a:solidFill>
                          <a:srgbClr val="A5A5A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-US" sz="800" u="none" cap="none" strike="noStrike">
                          <a:solidFill>
                            <a:srgbClr val="A5A5A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Tactical Asset Allocation</a:t>
                      </a:r>
                      <a:endParaRPr b="0" sz="800" u="none" cap="none" strike="noStrike">
                        <a:solidFill>
                          <a:srgbClr val="A5A5A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-US" sz="800" u="none" cap="none" strike="noStrike">
                          <a:solidFill>
                            <a:srgbClr val="A5A5A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Fund Selection</a:t>
                      </a:r>
                      <a:endParaRPr b="0" sz="800" u="none" cap="none" strike="noStrike">
                        <a:solidFill>
                          <a:srgbClr val="A5A5A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5" name="Google Shape;2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01916" y="45927"/>
            <a:ext cx="801616" cy="470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x">
  <p:cSld name="4_x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5"/>
          <p:cNvSpPr txBox="1"/>
          <p:nvPr/>
        </p:nvSpPr>
        <p:spPr>
          <a:xfrm>
            <a:off x="283106" y="163461"/>
            <a:ext cx="69126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2175" lIns="62175" spcFirstLastPara="1" rIns="62175" wrap="square" tIns="621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375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" name="Google Shape;28;p15"/>
          <p:cNvCxnSpPr/>
          <p:nvPr/>
        </p:nvCxnSpPr>
        <p:spPr>
          <a:xfrm flipH="1" rot="10800000">
            <a:off x="283106" y="557075"/>
            <a:ext cx="8549100" cy="3900"/>
          </a:xfrm>
          <a:prstGeom prst="straightConnector1">
            <a:avLst/>
          </a:prstGeom>
          <a:noFill/>
          <a:ln cap="flat" cmpd="sng" w="28575">
            <a:solidFill>
              <a:srgbClr val="013857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29" name="Google Shape;29;p15"/>
          <p:cNvGraphicFramePr/>
          <p:nvPr/>
        </p:nvGraphicFramePr>
        <p:xfrm>
          <a:off x="1521313" y="483547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{9E198C99-8EB6-4DE7-ADAE-27028DD8AD43}</a:tableStyleId>
              </a:tblPr>
              <a:tblGrid>
                <a:gridCol w="1265700"/>
                <a:gridCol w="1782300"/>
                <a:gridCol w="1704800"/>
                <a:gridCol w="1343200"/>
              </a:tblGrid>
              <a:tr h="160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-US" sz="800" u="none" cap="none" strike="noStrike">
                          <a:solidFill>
                            <a:srgbClr val="A5A5A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Overview</a:t>
                      </a:r>
                      <a:endParaRPr b="0" sz="800" u="none" cap="none" strike="noStrike">
                        <a:solidFill>
                          <a:srgbClr val="A5A5A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2E75B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Strategic Asset Allocation</a:t>
                      </a:r>
                      <a:endParaRPr b="1" sz="800" u="none" cap="none" strike="noStrike">
                        <a:solidFill>
                          <a:srgbClr val="2E75B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-US" sz="800" u="none" cap="none" strike="noStrike">
                          <a:solidFill>
                            <a:srgbClr val="A5A5A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Tactical Asset Allocation</a:t>
                      </a:r>
                      <a:endParaRPr b="0" sz="800" u="none" cap="none" strike="noStrike">
                        <a:solidFill>
                          <a:srgbClr val="A5A5A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-US" sz="800" u="none" cap="none" strike="noStrike">
                          <a:solidFill>
                            <a:srgbClr val="A5A5A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Fund Selection</a:t>
                      </a:r>
                      <a:endParaRPr b="0" sz="800" u="none" cap="none" strike="noStrike">
                        <a:solidFill>
                          <a:srgbClr val="A5A5A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0" name="Google Shape;30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01916" y="45927"/>
            <a:ext cx="801616" cy="470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x">
  <p:cSld name="5_x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6"/>
          <p:cNvSpPr txBox="1"/>
          <p:nvPr/>
        </p:nvSpPr>
        <p:spPr>
          <a:xfrm>
            <a:off x="283106" y="163461"/>
            <a:ext cx="69126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2175" lIns="62175" spcFirstLastPara="1" rIns="62175" wrap="square" tIns="621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375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" name="Google Shape;33;p16"/>
          <p:cNvCxnSpPr/>
          <p:nvPr/>
        </p:nvCxnSpPr>
        <p:spPr>
          <a:xfrm flipH="1" rot="10800000">
            <a:off x="283106" y="557075"/>
            <a:ext cx="8549100" cy="3900"/>
          </a:xfrm>
          <a:prstGeom prst="straightConnector1">
            <a:avLst/>
          </a:prstGeom>
          <a:noFill/>
          <a:ln cap="flat" cmpd="sng" w="28575">
            <a:solidFill>
              <a:srgbClr val="013857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34" name="Google Shape;34;p16"/>
          <p:cNvGraphicFramePr/>
          <p:nvPr/>
        </p:nvGraphicFramePr>
        <p:xfrm>
          <a:off x="1521313" y="483547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{9E198C99-8EB6-4DE7-ADAE-27028DD8AD43}</a:tableStyleId>
              </a:tblPr>
              <a:tblGrid>
                <a:gridCol w="1265700"/>
                <a:gridCol w="1782300"/>
                <a:gridCol w="1704800"/>
                <a:gridCol w="1343200"/>
              </a:tblGrid>
              <a:tr h="160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-US" sz="800" u="none" cap="none" strike="noStrike">
                          <a:solidFill>
                            <a:srgbClr val="A5A5A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Overview</a:t>
                      </a:r>
                      <a:endParaRPr b="0" sz="800" u="none" cap="none" strike="noStrike">
                        <a:solidFill>
                          <a:srgbClr val="A5A5A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-US" sz="800" u="none" cap="none" strike="noStrike">
                          <a:solidFill>
                            <a:srgbClr val="A5A5A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Strategic Asset Allocation</a:t>
                      </a:r>
                      <a:endParaRPr b="0" sz="800" u="none" cap="none" strike="noStrike">
                        <a:solidFill>
                          <a:srgbClr val="A5A5A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2E75B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Tactical Asset Allocation</a:t>
                      </a:r>
                      <a:endParaRPr b="1" sz="800" u="none" cap="none" strike="noStrike">
                        <a:solidFill>
                          <a:srgbClr val="2E75B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-US" sz="800" u="none" cap="none" strike="noStrike">
                          <a:solidFill>
                            <a:srgbClr val="A5A5A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Fund Selection</a:t>
                      </a:r>
                      <a:endParaRPr b="0" sz="800" u="none" cap="none" strike="noStrike">
                        <a:solidFill>
                          <a:srgbClr val="A5A5A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5" name="Google Shape;35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01916" y="45927"/>
            <a:ext cx="801616" cy="470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x">
  <p:cSld name="6_x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 txBox="1"/>
          <p:nvPr/>
        </p:nvSpPr>
        <p:spPr>
          <a:xfrm>
            <a:off x="283106" y="163461"/>
            <a:ext cx="69126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2175" lIns="62175" spcFirstLastPara="1" rIns="62175" wrap="square" tIns="621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375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" name="Google Shape;38;p17"/>
          <p:cNvCxnSpPr/>
          <p:nvPr/>
        </p:nvCxnSpPr>
        <p:spPr>
          <a:xfrm flipH="1" rot="10800000">
            <a:off x="283106" y="557075"/>
            <a:ext cx="8549100" cy="3900"/>
          </a:xfrm>
          <a:prstGeom prst="straightConnector1">
            <a:avLst/>
          </a:prstGeom>
          <a:noFill/>
          <a:ln cap="flat" cmpd="sng" w="28575">
            <a:solidFill>
              <a:srgbClr val="013857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39" name="Google Shape;39;p17"/>
          <p:cNvGraphicFramePr/>
          <p:nvPr/>
        </p:nvGraphicFramePr>
        <p:xfrm>
          <a:off x="1521313" y="483547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{9E198C99-8EB6-4DE7-ADAE-27028DD8AD43}</a:tableStyleId>
              </a:tblPr>
              <a:tblGrid>
                <a:gridCol w="1265700"/>
                <a:gridCol w="1782300"/>
                <a:gridCol w="1704800"/>
                <a:gridCol w="1343200"/>
              </a:tblGrid>
              <a:tr h="160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-US" sz="800" u="none" cap="none" strike="noStrike">
                          <a:solidFill>
                            <a:srgbClr val="A5A5A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Overview</a:t>
                      </a:r>
                      <a:endParaRPr b="0" sz="800" u="none" cap="none" strike="noStrike">
                        <a:solidFill>
                          <a:srgbClr val="A5A5A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-US" sz="800" u="none" cap="none" strike="noStrike">
                          <a:solidFill>
                            <a:srgbClr val="A5A5A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Strategic Asset Allocation</a:t>
                      </a:r>
                      <a:endParaRPr b="0" sz="800" u="none" cap="none" strike="noStrike">
                        <a:solidFill>
                          <a:srgbClr val="A5A5A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-US" sz="800" u="none" cap="none" strike="noStrike">
                          <a:solidFill>
                            <a:srgbClr val="A5A5A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Tactical Asset Allocation</a:t>
                      </a:r>
                      <a:endParaRPr b="0" sz="800" u="none" cap="none" strike="noStrike">
                        <a:solidFill>
                          <a:srgbClr val="A5A5A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2E75B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Fund Selection</a:t>
                      </a:r>
                      <a:endParaRPr b="1" sz="800" u="none" cap="none" strike="noStrike">
                        <a:solidFill>
                          <a:srgbClr val="2E75B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0" name="Google Shape;4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01916" y="45927"/>
            <a:ext cx="801616" cy="470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x">
  <p:cSld name="7_x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8"/>
          <p:cNvSpPr txBox="1"/>
          <p:nvPr/>
        </p:nvSpPr>
        <p:spPr>
          <a:xfrm>
            <a:off x="283106" y="163461"/>
            <a:ext cx="69126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2175" lIns="62175" spcFirstLastPara="1" rIns="62175" wrap="square" tIns="621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375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" name="Google Shape;43;p18"/>
          <p:cNvCxnSpPr/>
          <p:nvPr/>
        </p:nvCxnSpPr>
        <p:spPr>
          <a:xfrm flipH="1" rot="10800000">
            <a:off x="283106" y="557075"/>
            <a:ext cx="8549100" cy="3900"/>
          </a:xfrm>
          <a:prstGeom prst="straightConnector1">
            <a:avLst/>
          </a:prstGeom>
          <a:noFill/>
          <a:ln cap="flat" cmpd="sng" w="28575">
            <a:solidFill>
              <a:srgbClr val="01385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4" name="Google Shape;4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01916" y="45927"/>
            <a:ext cx="801616" cy="470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Google Shape;47;p1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8" name="Google Shape;48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" name="Google Shape;49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" name="Google Shape;50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x">
  <p:cSld name="1_x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0"/>
          <p:cNvSpPr txBox="1"/>
          <p:nvPr/>
        </p:nvSpPr>
        <p:spPr>
          <a:xfrm>
            <a:off x="283106" y="163461"/>
            <a:ext cx="69126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2175" lIns="62175" spcFirstLastPara="1" rIns="62175" wrap="square" tIns="621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375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" name="Google Shape;53;p20"/>
          <p:cNvCxnSpPr/>
          <p:nvPr/>
        </p:nvCxnSpPr>
        <p:spPr>
          <a:xfrm flipH="1" rot="10800000">
            <a:off x="283106" y="557075"/>
            <a:ext cx="8549100" cy="3900"/>
          </a:xfrm>
          <a:prstGeom prst="straightConnector1">
            <a:avLst/>
          </a:prstGeom>
          <a:noFill/>
          <a:ln cap="flat" cmpd="sng" w="28575">
            <a:solidFill>
              <a:srgbClr val="013857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54" name="Google Shape;54;p20"/>
          <p:cNvGraphicFramePr/>
          <p:nvPr/>
        </p:nvGraphicFramePr>
        <p:xfrm>
          <a:off x="1509689" y="46595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{9E198C99-8EB6-4DE7-ADAE-27028DD8AD43}</a:tableStyleId>
              </a:tblPr>
              <a:tblGrid>
                <a:gridCol w="1265700"/>
                <a:gridCol w="1782300"/>
                <a:gridCol w="1704800"/>
                <a:gridCol w="1343200"/>
              </a:tblGrid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A5A5A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Overview</a:t>
                      </a:r>
                      <a:endParaRPr b="0" sz="1100" u="none" cap="none" strike="noStrike">
                        <a:solidFill>
                          <a:srgbClr val="A5A5A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2E75B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Strategic Asset Allocation</a:t>
                      </a:r>
                      <a:endParaRPr b="1" sz="1100" u="none" cap="none" strike="noStrike">
                        <a:solidFill>
                          <a:srgbClr val="2E75B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A5A5A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Tactical Asset Allocation</a:t>
                      </a:r>
                      <a:endParaRPr b="0" sz="1100" u="none" cap="none" strike="noStrike">
                        <a:solidFill>
                          <a:srgbClr val="A5A5A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A5A5A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Fund Selection</a:t>
                      </a:r>
                      <a:endParaRPr b="0" sz="1100" u="none" cap="none" strike="noStrike">
                        <a:solidFill>
                          <a:srgbClr val="A5A5A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55" name="Google Shape;5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01916" y="45927"/>
            <a:ext cx="801616" cy="470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2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Relationship Id="rId5" Type="http://schemas.openxmlformats.org/officeDocument/2006/relationships/image" Target="../media/image8.png"/><Relationship Id="rId6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0.png"/><Relationship Id="rId6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31.jpg"/><Relationship Id="rId5" Type="http://schemas.openxmlformats.org/officeDocument/2006/relationships/image" Target="../media/image2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gd71e270563_0_2"/>
          <p:cNvPicPr preferRelativeResize="0"/>
          <p:nvPr/>
        </p:nvPicPr>
        <p:blipFill rotWithShape="1">
          <a:blip r:embed="rId3">
            <a:alphaModFix/>
          </a:blip>
          <a:srcRect b="25581" l="0" r="0" t="15986"/>
          <a:stretch/>
        </p:blipFill>
        <p:spPr>
          <a:xfrm>
            <a:off x="0" y="1852228"/>
            <a:ext cx="9144002" cy="300547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gd71e270563_0_2"/>
          <p:cNvSpPr/>
          <p:nvPr/>
        </p:nvSpPr>
        <p:spPr>
          <a:xfrm>
            <a:off x="458733" y="698326"/>
            <a:ext cx="82266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CAPM and Fama French Model Under Covid-19 in US Market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Presented by Group 6</a:t>
            </a:r>
            <a:endParaRPr b="0" i="0" sz="2000" u="sng" cap="none" strike="noStrike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gd71e270563_0_2"/>
          <p:cNvSpPr/>
          <p:nvPr/>
        </p:nvSpPr>
        <p:spPr>
          <a:xfrm>
            <a:off x="145143" y="756476"/>
            <a:ext cx="326700" cy="653100"/>
          </a:xfrm>
          <a:prstGeom prst="rect">
            <a:avLst/>
          </a:prstGeom>
          <a:solidFill>
            <a:srgbClr val="4A638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177299c5e_0_26"/>
          <p:cNvSpPr txBox="1"/>
          <p:nvPr>
            <p:ph type="title"/>
          </p:nvPr>
        </p:nvSpPr>
        <p:spPr>
          <a:xfrm>
            <a:off x="500722" y="80029"/>
            <a:ext cx="48504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4478"/>
              </a:buClr>
              <a:buSzPts val="1600"/>
              <a:buFont typeface="Calibri"/>
              <a:buNone/>
            </a:pPr>
            <a:r>
              <a:rPr b="1" lang="en-US" sz="1600">
                <a:solidFill>
                  <a:srgbClr val="264478"/>
                </a:solidFill>
                <a:latin typeface="Calibri"/>
                <a:ea typeface="Calibri"/>
                <a:cs typeface="Calibri"/>
                <a:sym typeface="Calibri"/>
              </a:rPr>
              <a:t>Experiment: Fama French Model Analysis</a:t>
            </a:r>
            <a:endParaRPr b="1" sz="1600">
              <a:solidFill>
                <a:srgbClr val="2644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gd177299c5e_0_26"/>
          <p:cNvSpPr/>
          <p:nvPr/>
        </p:nvSpPr>
        <p:spPr>
          <a:xfrm>
            <a:off x="311700" y="226871"/>
            <a:ext cx="159900" cy="348300"/>
          </a:xfrm>
          <a:prstGeom prst="rect">
            <a:avLst/>
          </a:prstGeom>
          <a:solidFill>
            <a:srgbClr val="4A638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gd177299c5e_0_26"/>
          <p:cNvSpPr/>
          <p:nvPr/>
        </p:nvSpPr>
        <p:spPr>
          <a:xfrm>
            <a:off x="311693" y="905900"/>
            <a:ext cx="8518200" cy="3018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Grouping </a:t>
            </a:r>
            <a:r>
              <a:rPr b="1"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&amp; Fama French Model Regression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gd177299c5e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6400" y="1998150"/>
            <a:ext cx="4463500" cy="294125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d177299c5e_0_26"/>
          <p:cNvSpPr/>
          <p:nvPr/>
        </p:nvSpPr>
        <p:spPr>
          <a:xfrm>
            <a:off x="471599" y="2904496"/>
            <a:ext cx="2894700" cy="393900"/>
          </a:xfrm>
          <a:prstGeom prst="roundRect">
            <a:avLst>
              <a:gd fmla="val 4732" name="adj"/>
            </a:avLst>
          </a:prstGeom>
          <a:solidFill>
            <a:srgbClr val="F2F2F2"/>
          </a:solidFill>
          <a:ln>
            <a:noFill/>
          </a:ln>
          <a:effectLst>
            <a:outerShdw blurRad="63500" sx="101000" rotWithShape="0" algn="ctr" sy="101000">
              <a:schemeClr val="dk1">
                <a:alpha val="1373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Grouping with python</a:t>
            </a:r>
            <a:endParaRPr/>
          </a:p>
        </p:txBody>
      </p:sp>
      <p:sp>
        <p:nvSpPr>
          <p:cNvPr id="245" name="Google Shape;245;gd177299c5e_0_26"/>
          <p:cNvSpPr/>
          <p:nvPr/>
        </p:nvSpPr>
        <p:spPr>
          <a:xfrm>
            <a:off x="471599" y="3621559"/>
            <a:ext cx="2894700" cy="393900"/>
          </a:xfrm>
          <a:prstGeom prst="roundRect">
            <a:avLst>
              <a:gd fmla="val 4732" name="adj"/>
            </a:avLst>
          </a:prstGeom>
          <a:solidFill>
            <a:srgbClr val="F2F2F2"/>
          </a:solidFill>
          <a:ln>
            <a:noFill/>
          </a:ln>
          <a:effectLst>
            <a:outerShdw blurRad="63500" sx="101000" rotWithShape="0" algn="ctr" sy="101000">
              <a:schemeClr val="dk1">
                <a:alpha val="1373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Constructing Portfolios</a:t>
            </a:r>
            <a:endParaRPr/>
          </a:p>
        </p:txBody>
      </p:sp>
      <p:sp>
        <p:nvSpPr>
          <p:cNvPr id="246" name="Google Shape;246;gd177299c5e_0_26"/>
          <p:cNvSpPr/>
          <p:nvPr/>
        </p:nvSpPr>
        <p:spPr>
          <a:xfrm>
            <a:off x="471599" y="4338621"/>
            <a:ext cx="2894700" cy="393900"/>
          </a:xfrm>
          <a:prstGeom prst="roundRect">
            <a:avLst>
              <a:gd fmla="val 4732" name="adj"/>
            </a:avLst>
          </a:prstGeom>
          <a:solidFill>
            <a:srgbClr val="F2F2F2"/>
          </a:solidFill>
          <a:ln>
            <a:noFill/>
          </a:ln>
          <a:effectLst>
            <a:outerShdw blurRad="63500" sx="101000" rotWithShape="0" algn="ctr" sy="101000">
              <a:schemeClr val="dk1">
                <a:alpha val="1373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Time Series Regression</a:t>
            </a:r>
            <a:endParaRPr/>
          </a:p>
        </p:txBody>
      </p:sp>
      <p:pic>
        <p:nvPicPr>
          <p:cNvPr id="247" name="Google Shape;247;gd177299c5e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013" y="1360100"/>
            <a:ext cx="8143978" cy="485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8" name="Google Shape;248;gd177299c5e_0_26"/>
          <p:cNvCxnSpPr>
            <a:endCxn id="243" idx="1"/>
          </p:cNvCxnSpPr>
          <p:nvPr/>
        </p:nvCxnSpPr>
        <p:spPr>
          <a:xfrm>
            <a:off x="2802200" y="1767775"/>
            <a:ext cx="1564200" cy="170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9"/>
          <p:cNvSpPr txBox="1"/>
          <p:nvPr>
            <p:ph type="title"/>
          </p:nvPr>
        </p:nvSpPr>
        <p:spPr>
          <a:xfrm>
            <a:off x="500722" y="80029"/>
            <a:ext cx="48504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4478"/>
              </a:buClr>
              <a:buSzPts val="1600"/>
              <a:buFont typeface="Calibri"/>
              <a:buNone/>
            </a:pPr>
            <a:r>
              <a:rPr b="1" lang="en-US" sz="1600">
                <a:solidFill>
                  <a:srgbClr val="264478"/>
                </a:solidFill>
              </a:rPr>
              <a:t>Fama French </a:t>
            </a:r>
            <a:r>
              <a:rPr b="1" lang="en-US" sz="1600">
                <a:solidFill>
                  <a:srgbClr val="264478"/>
                </a:solidFill>
                <a:latin typeface="Calibri"/>
                <a:ea typeface="Calibri"/>
                <a:cs typeface="Calibri"/>
                <a:sym typeface="Calibri"/>
              </a:rPr>
              <a:t>Result          --By YU </a:t>
            </a:r>
            <a:r>
              <a:rPr b="1" lang="en-US" sz="1600">
                <a:solidFill>
                  <a:srgbClr val="264478"/>
                </a:solidFill>
              </a:rPr>
              <a:t>Yiduo</a:t>
            </a:r>
            <a:endParaRPr b="1" sz="1600">
              <a:solidFill>
                <a:srgbClr val="2644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9"/>
          <p:cNvSpPr/>
          <p:nvPr/>
        </p:nvSpPr>
        <p:spPr>
          <a:xfrm>
            <a:off x="311700" y="226871"/>
            <a:ext cx="160014" cy="348343"/>
          </a:xfrm>
          <a:prstGeom prst="rect">
            <a:avLst/>
          </a:prstGeom>
          <a:solidFill>
            <a:srgbClr val="4A638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5" name="Google Shape;25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7125" y="1471050"/>
            <a:ext cx="3557261" cy="2667925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8460000" dist="19050">
              <a:srgbClr val="000000">
                <a:alpha val="49000"/>
              </a:srgbClr>
            </a:outerShdw>
          </a:effectLst>
        </p:spPr>
      </p:pic>
      <p:pic>
        <p:nvPicPr>
          <p:cNvPr id="256" name="Google Shape;256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7150" y="1471050"/>
            <a:ext cx="3557198" cy="26679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7560000" dist="19050">
              <a:srgbClr val="000000">
                <a:alpha val="40000"/>
              </a:srgbClr>
            </a:outerShdw>
          </a:effectLst>
        </p:spPr>
      </p:pic>
      <p:sp>
        <p:nvSpPr>
          <p:cNvPr id="257" name="Google Shape;257;p9"/>
          <p:cNvSpPr/>
          <p:nvPr/>
        </p:nvSpPr>
        <p:spPr>
          <a:xfrm>
            <a:off x="620074" y="995569"/>
            <a:ext cx="3469800" cy="3018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Fama French Result (Size &amp; B:M)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0074" y="1439174"/>
            <a:ext cx="3469671" cy="266793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259" name="Google Shape;259;p9"/>
          <p:cNvSpPr/>
          <p:nvPr/>
        </p:nvSpPr>
        <p:spPr>
          <a:xfrm>
            <a:off x="2920488" y="1694757"/>
            <a:ext cx="1058100" cy="789600"/>
          </a:xfrm>
          <a:prstGeom prst="rect">
            <a:avLst/>
          </a:prstGeom>
          <a:noFill/>
          <a:ln cap="flat" cmpd="sng" w="254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9"/>
          <p:cNvSpPr/>
          <p:nvPr/>
        </p:nvSpPr>
        <p:spPr>
          <a:xfrm>
            <a:off x="2920487" y="3061911"/>
            <a:ext cx="1058100" cy="789600"/>
          </a:xfrm>
          <a:prstGeom prst="rect">
            <a:avLst/>
          </a:prstGeom>
          <a:noFill/>
          <a:ln cap="flat" cmpd="sng" w="254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9"/>
          <p:cNvSpPr/>
          <p:nvPr/>
        </p:nvSpPr>
        <p:spPr>
          <a:xfrm>
            <a:off x="4987124" y="986519"/>
            <a:ext cx="3469800" cy="3018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Bar charts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2" name="Google Shape;262;p9"/>
          <p:cNvCxnSpPr/>
          <p:nvPr/>
        </p:nvCxnSpPr>
        <p:spPr>
          <a:xfrm>
            <a:off x="3792675" y="1908150"/>
            <a:ext cx="1549200" cy="6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63" name="Google Shape;263;p9"/>
          <p:cNvCxnSpPr/>
          <p:nvPr/>
        </p:nvCxnSpPr>
        <p:spPr>
          <a:xfrm flipH="1" rot="10800000">
            <a:off x="3576675" y="3136150"/>
            <a:ext cx="1708500" cy="57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264" name="Google Shape;264;p9"/>
          <p:cNvSpPr/>
          <p:nvPr/>
        </p:nvSpPr>
        <p:spPr>
          <a:xfrm>
            <a:off x="1157436" y="1746435"/>
            <a:ext cx="378000" cy="138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9"/>
          <p:cNvSpPr/>
          <p:nvPr/>
        </p:nvSpPr>
        <p:spPr>
          <a:xfrm>
            <a:off x="1157436" y="2185960"/>
            <a:ext cx="378000" cy="138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0"/>
          <p:cNvSpPr txBox="1"/>
          <p:nvPr>
            <p:ph type="title"/>
          </p:nvPr>
        </p:nvSpPr>
        <p:spPr>
          <a:xfrm>
            <a:off x="500722" y="80029"/>
            <a:ext cx="4850450" cy="6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4478"/>
              </a:buClr>
              <a:buSzPts val="1600"/>
              <a:buFont typeface="Calibri"/>
              <a:buNone/>
            </a:pPr>
            <a:r>
              <a:rPr b="1" lang="en-US" sz="1600">
                <a:solidFill>
                  <a:srgbClr val="264478"/>
                </a:solidFill>
              </a:rPr>
              <a:t>Fama French Result</a:t>
            </a:r>
            <a:endParaRPr b="1" sz="1600">
              <a:solidFill>
                <a:srgbClr val="2644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0"/>
          <p:cNvSpPr/>
          <p:nvPr/>
        </p:nvSpPr>
        <p:spPr>
          <a:xfrm>
            <a:off x="311700" y="226871"/>
            <a:ext cx="160014" cy="348343"/>
          </a:xfrm>
          <a:prstGeom prst="rect">
            <a:avLst/>
          </a:prstGeom>
          <a:solidFill>
            <a:srgbClr val="4A638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0"/>
          <p:cNvSpPr/>
          <p:nvPr/>
        </p:nvSpPr>
        <p:spPr>
          <a:xfrm>
            <a:off x="590855" y="938869"/>
            <a:ext cx="3469671" cy="301938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Fama French Result (Size &amp; Inv)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Google Shape;27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855" y="1414668"/>
            <a:ext cx="3469671" cy="311831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274" name="Google Shape;274;p10"/>
          <p:cNvSpPr/>
          <p:nvPr/>
        </p:nvSpPr>
        <p:spPr>
          <a:xfrm>
            <a:off x="2861255" y="1716605"/>
            <a:ext cx="1058213" cy="1029005"/>
          </a:xfrm>
          <a:prstGeom prst="rect">
            <a:avLst/>
          </a:prstGeom>
          <a:noFill/>
          <a:ln cap="flat" cmpd="sng" w="254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0"/>
          <p:cNvSpPr/>
          <p:nvPr/>
        </p:nvSpPr>
        <p:spPr>
          <a:xfrm>
            <a:off x="2861255" y="3276942"/>
            <a:ext cx="1058213" cy="1029005"/>
          </a:xfrm>
          <a:prstGeom prst="rect">
            <a:avLst/>
          </a:prstGeom>
          <a:noFill/>
          <a:ln cap="flat" cmpd="sng" w="254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0"/>
          <p:cNvSpPr/>
          <p:nvPr/>
        </p:nvSpPr>
        <p:spPr>
          <a:xfrm>
            <a:off x="3542636" y="3616810"/>
            <a:ext cx="378029" cy="138786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0"/>
          <p:cNvSpPr/>
          <p:nvPr/>
        </p:nvSpPr>
        <p:spPr>
          <a:xfrm>
            <a:off x="3553142" y="4135238"/>
            <a:ext cx="378029" cy="138786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0"/>
          <p:cNvSpPr/>
          <p:nvPr/>
        </p:nvSpPr>
        <p:spPr>
          <a:xfrm>
            <a:off x="4619225" y="938950"/>
            <a:ext cx="3991200" cy="3018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Bar chart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" name="Google Shape;279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9224" y="1426163"/>
            <a:ext cx="4127075" cy="3095324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12240000" dist="19050">
              <a:srgbClr val="000000">
                <a:alpha val="40000"/>
              </a:srgbClr>
            </a:outerShdw>
          </a:effectLst>
        </p:spPr>
      </p:pic>
      <p:cxnSp>
        <p:nvCxnSpPr>
          <p:cNvPr id="280" name="Google Shape;280;p10"/>
          <p:cNvCxnSpPr/>
          <p:nvPr/>
        </p:nvCxnSpPr>
        <p:spPr>
          <a:xfrm flipH="1" rot="10800000">
            <a:off x="3542625" y="3039300"/>
            <a:ext cx="1708500" cy="57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gd729974836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999" y="1428843"/>
            <a:ext cx="3469670" cy="3118309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286" name="Google Shape;286;gd729974836_0_20"/>
          <p:cNvSpPr/>
          <p:nvPr/>
        </p:nvSpPr>
        <p:spPr>
          <a:xfrm>
            <a:off x="638999" y="953044"/>
            <a:ext cx="3469800" cy="3018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Fama French Result (Size &amp; OP)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gd729974836_0_20"/>
          <p:cNvSpPr/>
          <p:nvPr/>
        </p:nvSpPr>
        <p:spPr>
          <a:xfrm>
            <a:off x="2984489" y="1730780"/>
            <a:ext cx="1058100" cy="979500"/>
          </a:xfrm>
          <a:prstGeom prst="rect">
            <a:avLst/>
          </a:prstGeom>
          <a:noFill/>
          <a:ln cap="flat" cmpd="sng" w="254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d729974836_0_20"/>
          <p:cNvSpPr/>
          <p:nvPr/>
        </p:nvSpPr>
        <p:spPr>
          <a:xfrm>
            <a:off x="2984488" y="3315856"/>
            <a:ext cx="1058100" cy="979500"/>
          </a:xfrm>
          <a:prstGeom prst="rect">
            <a:avLst/>
          </a:prstGeom>
          <a:noFill/>
          <a:ln cap="flat" cmpd="sng" w="254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d729974836_0_20"/>
          <p:cNvSpPr/>
          <p:nvPr/>
        </p:nvSpPr>
        <p:spPr>
          <a:xfrm>
            <a:off x="3324579" y="3635388"/>
            <a:ext cx="378000" cy="138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d729974836_0_20"/>
          <p:cNvSpPr/>
          <p:nvPr/>
        </p:nvSpPr>
        <p:spPr>
          <a:xfrm>
            <a:off x="3324578" y="4149413"/>
            <a:ext cx="378000" cy="138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d729974836_0_20"/>
          <p:cNvSpPr txBox="1"/>
          <p:nvPr>
            <p:ph type="title"/>
          </p:nvPr>
        </p:nvSpPr>
        <p:spPr>
          <a:xfrm>
            <a:off x="500722" y="80029"/>
            <a:ext cx="48504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4478"/>
              </a:buClr>
              <a:buSzPts val="1600"/>
              <a:buFont typeface="Calibri"/>
              <a:buNone/>
            </a:pPr>
            <a:r>
              <a:rPr b="1" lang="en-US" sz="1600">
                <a:solidFill>
                  <a:srgbClr val="264478"/>
                </a:solidFill>
              </a:rPr>
              <a:t>Fama French Result</a:t>
            </a:r>
            <a:endParaRPr b="1" sz="1600">
              <a:solidFill>
                <a:srgbClr val="2644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gd729974836_0_20"/>
          <p:cNvSpPr/>
          <p:nvPr/>
        </p:nvSpPr>
        <p:spPr>
          <a:xfrm>
            <a:off x="311700" y="226871"/>
            <a:ext cx="159900" cy="348300"/>
          </a:xfrm>
          <a:prstGeom prst="rect">
            <a:avLst/>
          </a:prstGeom>
          <a:solidFill>
            <a:srgbClr val="4A638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gd729974836_0_20"/>
          <p:cNvSpPr/>
          <p:nvPr/>
        </p:nvSpPr>
        <p:spPr>
          <a:xfrm>
            <a:off x="4619225" y="938950"/>
            <a:ext cx="3991200" cy="3018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Bar chart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4" name="Google Shape;294;gd729974836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5600" y="1444013"/>
            <a:ext cx="4117309" cy="3087976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12840000" dist="28575">
              <a:srgbClr val="000000">
                <a:alpha val="29000"/>
              </a:srgbClr>
            </a:outerShdw>
          </a:effectLst>
        </p:spPr>
      </p:pic>
      <p:cxnSp>
        <p:nvCxnSpPr>
          <p:cNvPr id="295" name="Google Shape;295;gd729974836_0_20"/>
          <p:cNvCxnSpPr/>
          <p:nvPr/>
        </p:nvCxnSpPr>
        <p:spPr>
          <a:xfrm flipH="1" rot="10800000">
            <a:off x="3542625" y="3039300"/>
            <a:ext cx="1708500" cy="57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d729974836_0_39"/>
          <p:cNvSpPr txBox="1"/>
          <p:nvPr>
            <p:ph type="title"/>
          </p:nvPr>
        </p:nvSpPr>
        <p:spPr>
          <a:xfrm>
            <a:off x="500722" y="80029"/>
            <a:ext cx="48504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4478"/>
              </a:buClr>
              <a:buSzPts val="1600"/>
              <a:buFont typeface="Calibri"/>
              <a:buNone/>
            </a:pPr>
            <a:r>
              <a:rPr b="1" lang="en-US" sz="1600">
                <a:solidFill>
                  <a:srgbClr val="264478"/>
                </a:solidFill>
              </a:rPr>
              <a:t>Proposed E</a:t>
            </a:r>
            <a:r>
              <a:rPr b="1" lang="en-US" sz="1600">
                <a:solidFill>
                  <a:srgbClr val="264478"/>
                </a:solidFill>
              </a:rPr>
              <a:t>xplanation</a:t>
            </a:r>
            <a:r>
              <a:rPr b="1" lang="en-US" sz="1600">
                <a:solidFill>
                  <a:srgbClr val="264478"/>
                </a:solidFill>
              </a:rPr>
              <a:t> For Abnormal Data</a:t>
            </a:r>
            <a:endParaRPr b="1" sz="1600">
              <a:solidFill>
                <a:srgbClr val="2644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d729974836_0_39"/>
          <p:cNvSpPr/>
          <p:nvPr/>
        </p:nvSpPr>
        <p:spPr>
          <a:xfrm>
            <a:off x="311700" y="226871"/>
            <a:ext cx="159900" cy="348300"/>
          </a:xfrm>
          <a:prstGeom prst="rect">
            <a:avLst/>
          </a:prstGeom>
          <a:solidFill>
            <a:srgbClr val="4A638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d729974836_0_39"/>
          <p:cNvSpPr/>
          <p:nvPr/>
        </p:nvSpPr>
        <p:spPr>
          <a:xfrm>
            <a:off x="615374" y="720519"/>
            <a:ext cx="3469800" cy="3018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Margin debt </a:t>
            </a:r>
            <a:r>
              <a:rPr b="1"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balance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gd729974836_0_39"/>
          <p:cNvSpPr/>
          <p:nvPr/>
        </p:nvSpPr>
        <p:spPr>
          <a:xfrm>
            <a:off x="4850650" y="720525"/>
            <a:ext cx="3740700" cy="3018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IWM/SPY 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gd729974836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75" y="1548800"/>
            <a:ext cx="3469801" cy="2593400"/>
          </a:xfrm>
          <a:prstGeom prst="rect">
            <a:avLst/>
          </a:prstGeom>
          <a:noFill/>
          <a:ln>
            <a:noFill/>
          </a:ln>
          <a:effectLst>
            <a:outerShdw blurRad="228600" rotWithShape="0" algn="bl" dir="11700000" dist="19050">
              <a:srgbClr val="000000">
                <a:alpha val="36000"/>
              </a:srgbClr>
            </a:outerShdw>
          </a:effectLst>
        </p:spPr>
      </p:pic>
      <p:cxnSp>
        <p:nvCxnSpPr>
          <p:cNvPr id="305" name="Google Shape;305;gd729974836_0_39"/>
          <p:cNvCxnSpPr/>
          <p:nvPr/>
        </p:nvCxnSpPr>
        <p:spPr>
          <a:xfrm>
            <a:off x="2854900" y="1615725"/>
            <a:ext cx="855000" cy="69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pic>
        <p:nvPicPr>
          <p:cNvPr id="306" name="Google Shape;306;gd729974836_0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0650" y="1548800"/>
            <a:ext cx="3740700" cy="2616774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8400000" dist="19050">
              <a:srgbClr val="000000">
                <a:alpha val="20000"/>
              </a:srgbClr>
            </a:outerShdw>
          </a:effectLst>
        </p:spPr>
      </p:pic>
      <p:cxnSp>
        <p:nvCxnSpPr>
          <p:cNvPr id="307" name="Google Shape;307;gd729974836_0_39"/>
          <p:cNvCxnSpPr/>
          <p:nvPr/>
        </p:nvCxnSpPr>
        <p:spPr>
          <a:xfrm flipH="1" rot="10800000">
            <a:off x="5332425" y="1667400"/>
            <a:ext cx="3164400" cy="194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308" name="Google Shape;308;gd729974836_0_39"/>
          <p:cNvSpPr txBox="1"/>
          <p:nvPr/>
        </p:nvSpPr>
        <p:spPr>
          <a:xfrm>
            <a:off x="639000" y="4292525"/>
            <a:ext cx="3469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latin typeface="Calibri"/>
                <a:ea typeface="Calibri"/>
                <a:cs typeface="Calibri"/>
                <a:sym typeface="Calibri"/>
              </a:rPr>
              <a:t>Figures as of March, Source: Finra</a:t>
            </a:r>
            <a:endParaRPr i="1"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gd729974836_0_39"/>
          <p:cNvSpPr txBox="1"/>
          <p:nvPr/>
        </p:nvSpPr>
        <p:spPr>
          <a:xfrm>
            <a:off x="4850650" y="4292525"/>
            <a:ext cx="3775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latin typeface="Calibri"/>
                <a:ea typeface="Calibri"/>
                <a:cs typeface="Calibri"/>
                <a:sym typeface="Calibri"/>
              </a:rPr>
              <a:t>Figures from Mar 2020 - Feb 2021, Source: Tradingview, Cboe</a:t>
            </a:r>
            <a:endParaRPr i="1"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d177299c5e_0_10"/>
          <p:cNvSpPr txBox="1"/>
          <p:nvPr>
            <p:ph idx="1" type="body"/>
          </p:nvPr>
        </p:nvSpPr>
        <p:spPr>
          <a:xfrm>
            <a:off x="311700" y="1104450"/>
            <a:ext cx="8520600" cy="3416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17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8300" lvl="0" marL="457200" rtl="0" algn="l">
              <a:spcBef>
                <a:spcPts val="80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i="1" lang="en-US" sz="2200"/>
              <a:t>CAPM is generally good during bull market</a:t>
            </a:r>
            <a:endParaRPr i="1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i="1" lang="en-US" sz="2200"/>
              <a:t>CAPM fails to explain the case in recession</a:t>
            </a:r>
            <a:endParaRPr i="1" sz="22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i="1" sz="2200"/>
          </a:p>
          <a:p>
            <a:pPr indent="-368300" lvl="0" marL="457200" rtl="0" algn="l">
              <a:spcBef>
                <a:spcPts val="80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i="1" lang="en-US" sz="2200"/>
              <a:t>Three factor model and five factor model are all suitable pricing models</a:t>
            </a:r>
            <a:endParaRPr i="1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i="1" lang="en-US" sz="2200"/>
              <a:t>No substantial difference found among them</a:t>
            </a:r>
            <a:endParaRPr i="1" sz="22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i="1" sz="2200"/>
          </a:p>
          <a:p>
            <a:pPr indent="-368300" lvl="0" marL="457200" rtl="0" algn="l">
              <a:spcBef>
                <a:spcPts val="80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i="1" lang="en-US" sz="2200"/>
              <a:t>Three factor model is already good enough</a:t>
            </a:r>
            <a:endParaRPr i="1" sz="2200"/>
          </a:p>
        </p:txBody>
      </p:sp>
      <p:sp>
        <p:nvSpPr>
          <p:cNvPr id="315" name="Google Shape;315;gd177299c5e_0_10"/>
          <p:cNvSpPr txBox="1"/>
          <p:nvPr>
            <p:ph type="title"/>
          </p:nvPr>
        </p:nvSpPr>
        <p:spPr>
          <a:xfrm>
            <a:off x="500722" y="80029"/>
            <a:ext cx="48504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4478"/>
              </a:buClr>
              <a:buSzPts val="1600"/>
              <a:buFont typeface="Calibri"/>
              <a:buNone/>
            </a:pPr>
            <a:r>
              <a:rPr b="1" lang="en-US" sz="1600">
                <a:solidFill>
                  <a:srgbClr val="264478"/>
                </a:solidFill>
              </a:rPr>
              <a:t>Conclusion</a:t>
            </a:r>
            <a:endParaRPr b="1" sz="1600">
              <a:solidFill>
                <a:srgbClr val="2644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gd177299c5e_0_10"/>
          <p:cNvSpPr/>
          <p:nvPr/>
        </p:nvSpPr>
        <p:spPr>
          <a:xfrm>
            <a:off x="311700" y="226871"/>
            <a:ext cx="159900" cy="348300"/>
          </a:xfrm>
          <a:prstGeom prst="rect">
            <a:avLst/>
          </a:prstGeom>
          <a:solidFill>
            <a:srgbClr val="4A638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d729974836_0_58"/>
          <p:cNvSpPr txBox="1"/>
          <p:nvPr>
            <p:ph type="title"/>
          </p:nvPr>
        </p:nvSpPr>
        <p:spPr>
          <a:xfrm>
            <a:off x="500722" y="80029"/>
            <a:ext cx="48504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4478"/>
              </a:buClr>
              <a:buSzPts val="1600"/>
              <a:buFont typeface="Calibri"/>
              <a:buNone/>
            </a:pPr>
            <a:r>
              <a:rPr b="1" lang="en-US" sz="1600">
                <a:solidFill>
                  <a:srgbClr val="264478"/>
                </a:solidFill>
              </a:rPr>
              <a:t>Acknowledgements</a:t>
            </a:r>
            <a:endParaRPr b="1" sz="1600">
              <a:solidFill>
                <a:srgbClr val="2644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gd729974836_0_58"/>
          <p:cNvSpPr/>
          <p:nvPr/>
        </p:nvSpPr>
        <p:spPr>
          <a:xfrm>
            <a:off x="311700" y="226871"/>
            <a:ext cx="159900" cy="348300"/>
          </a:xfrm>
          <a:prstGeom prst="rect">
            <a:avLst/>
          </a:prstGeom>
          <a:solidFill>
            <a:srgbClr val="4A638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gd729974836_0_58"/>
          <p:cNvSpPr/>
          <p:nvPr/>
        </p:nvSpPr>
        <p:spPr>
          <a:xfrm>
            <a:off x="523580" y="926843"/>
            <a:ext cx="7842600" cy="706500"/>
          </a:xfrm>
          <a:prstGeom prst="rect">
            <a:avLst/>
          </a:prstGeom>
          <a:solidFill>
            <a:srgbClr val="8296B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The Empirical Test of Fama-French Five-Factor Model in Chinese Stock Market</a:t>
            </a:r>
            <a:endParaRPr b="1" sz="16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--Wenjian Yang</a:t>
            </a:r>
            <a:endParaRPr b="1" sz="16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4" name="Google Shape;324;gd729974836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149" y="1985750"/>
            <a:ext cx="5847251" cy="260260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6000000" dist="1905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gd729974836_0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351" y="850974"/>
            <a:ext cx="2731801" cy="3875574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6600000" dist="19050">
              <a:srgbClr val="000000">
                <a:alpha val="30000"/>
              </a:srgbClr>
            </a:outerShdw>
          </a:effectLst>
        </p:spPr>
      </p:pic>
      <p:sp>
        <p:nvSpPr>
          <p:cNvPr id="330" name="Google Shape;330;gd729974836_0_71"/>
          <p:cNvSpPr txBox="1"/>
          <p:nvPr/>
        </p:nvSpPr>
        <p:spPr>
          <a:xfrm>
            <a:off x="2517450" y="226875"/>
            <a:ext cx="651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F5496"/>
                </a:solidFill>
              </a:rPr>
              <a:t>https://github.com/Yorkbenno/The-Analysis-of-the-US-Stock-Market-Under-Coronavirus</a:t>
            </a:r>
            <a:endParaRPr sz="1000">
              <a:solidFill>
                <a:srgbClr val="2F5496"/>
              </a:solidFill>
            </a:endParaRPr>
          </a:p>
        </p:txBody>
      </p:sp>
      <p:sp>
        <p:nvSpPr>
          <p:cNvPr id="331" name="Google Shape;331;gd729974836_0_71"/>
          <p:cNvSpPr txBox="1"/>
          <p:nvPr>
            <p:ph type="title"/>
          </p:nvPr>
        </p:nvSpPr>
        <p:spPr>
          <a:xfrm>
            <a:off x="500722" y="80029"/>
            <a:ext cx="48504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4478"/>
              </a:buClr>
              <a:buSzPts val="1600"/>
              <a:buFont typeface="Calibri"/>
              <a:buNone/>
            </a:pPr>
            <a:r>
              <a:rPr b="1" lang="en-US" sz="1600">
                <a:solidFill>
                  <a:srgbClr val="264478"/>
                </a:solidFill>
              </a:rPr>
              <a:t>Github Repository</a:t>
            </a:r>
            <a:endParaRPr b="1" sz="1600">
              <a:solidFill>
                <a:srgbClr val="2644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gd729974836_0_71"/>
          <p:cNvSpPr/>
          <p:nvPr/>
        </p:nvSpPr>
        <p:spPr>
          <a:xfrm>
            <a:off x="311700" y="226871"/>
            <a:ext cx="159900" cy="348300"/>
          </a:xfrm>
          <a:prstGeom prst="rect">
            <a:avLst/>
          </a:prstGeom>
          <a:solidFill>
            <a:srgbClr val="4A638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gd729974836_0_71"/>
          <p:cNvSpPr txBox="1"/>
          <p:nvPr>
            <p:ph idx="1" type="body"/>
          </p:nvPr>
        </p:nvSpPr>
        <p:spPr>
          <a:xfrm>
            <a:off x="5407975" y="1023888"/>
            <a:ext cx="3084300" cy="3416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17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Font typeface="Calibri"/>
              <a:buChar char="•"/>
            </a:pPr>
            <a:r>
              <a:rPr lang="en-US" sz="2000"/>
              <a:t>Original excel files</a:t>
            </a:r>
            <a:endParaRPr sz="20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Regression results</a:t>
            </a:r>
            <a:endParaRPr sz="20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Referenced papers</a:t>
            </a:r>
            <a:endParaRPr sz="20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Our final report</a:t>
            </a:r>
            <a:endParaRPr sz="20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Python code</a:t>
            </a:r>
            <a:endParaRPr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d17d068abf_1_0"/>
          <p:cNvSpPr txBox="1"/>
          <p:nvPr>
            <p:ph idx="1" type="body"/>
          </p:nvPr>
        </p:nvSpPr>
        <p:spPr>
          <a:xfrm>
            <a:off x="269475" y="664400"/>
            <a:ext cx="8520600" cy="4479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Fama, Eugene F. and Kenneth R. French. Common Risk Factors in the Returns on Stocks and Bonds.  </a:t>
            </a:r>
            <a:r>
              <a:rPr i="1" lang="en-US" sz="1200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Journal of Financial Economics</a:t>
            </a:r>
            <a:r>
              <a:rPr lang="en-US" sz="1200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. (1993)</a:t>
            </a:r>
            <a:endParaRPr sz="1300">
              <a:solidFill>
                <a:srgbClr val="888888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Fama, Eugene F. and French, Kenneth R., The Capital Asset Pricing Model: Theory and Evidence. </a:t>
            </a:r>
            <a:r>
              <a:rPr i="1" lang="en-US" sz="1200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Journal of Economic Perspectives</a:t>
            </a:r>
            <a:r>
              <a:rPr lang="en-US" sz="1200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(August 2003)</a:t>
            </a:r>
            <a:endParaRPr sz="1200">
              <a:solidFill>
                <a:srgbClr val="888888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Fama, E.F. and French,K.R. A five-factor asset pricing model. </a:t>
            </a:r>
            <a:r>
              <a:rPr i="1" lang="en-US" sz="1200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Journal of Financial Economics</a:t>
            </a:r>
            <a:r>
              <a:rPr lang="en-US" sz="1200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. (2015)</a:t>
            </a:r>
            <a:endParaRPr sz="1200">
              <a:solidFill>
                <a:srgbClr val="888888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Gormsen, Niels Joachim and Koijen, Ralph S. J., Coronavirus: Impact on Stock Prices and Growth Expectations, </a:t>
            </a:r>
            <a:r>
              <a:rPr i="1" lang="en-US" sz="1200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University of Chicago, Becker Friedman Institute for Economics Working Paper</a:t>
            </a:r>
            <a:r>
              <a:rPr lang="en-US" sz="1200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(August 3, 2020)</a:t>
            </a:r>
            <a:endParaRPr sz="1200">
              <a:solidFill>
                <a:srgbClr val="888888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Lintner, John.  The Valuation of Risk Assets and the Selection of Risky Investments in Stock Portfolios and Capital Budgets. </a:t>
            </a:r>
            <a:r>
              <a:rPr i="1" lang="en-US" sz="1200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Review of Economics and Statistics</a:t>
            </a:r>
            <a:r>
              <a:rPr lang="en-US" sz="1200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 (1965)</a:t>
            </a:r>
            <a:endParaRPr sz="1200">
              <a:solidFill>
                <a:srgbClr val="888888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Markowitz, H. M. Portfolio Selection, </a:t>
            </a:r>
            <a:r>
              <a:rPr i="1" lang="en-US" sz="1200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Journal of Finance</a:t>
            </a:r>
            <a:r>
              <a:rPr lang="en-US" sz="1200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 (1952)</a:t>
            </a:r>
            <a:endParaRPr sz="1200">
              <a:solidFill>
                <a:srgbClr val="888888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Novy-Marx, R. The other side of value: The gross profitability premium. </a:t>
            </a:r>
            <a:r>
              <a:rPr i="1" lang="en-US" sz="1200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Journal of Financial Economics</a:t>
            </a:r>
            <a:r>
              <a:rPr lang="en-US" sz="1200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(2013)</a:t>
            </a:r>
            <a:endParaRPr sz="1200">
              <a:solidFill>
                <a:srgbClr val="888888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Sharpe, William F.  Capital Asset Prices: A Theory of Market Equilibrium under Conditions of Risk”,  </a:t>
            </a:r>
            <a:r>
              <a:rPr i="1" lang="en-US" sz="1200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Journal of Finance</a:t>
            </a:r>
            <a:r>
              <a:rPr lang="en-US" sz="1200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. (1964)</a:t>
            </a:r>
            <a:endParaRPr sz="1200">
              <a:solidFill>
                <a:srgbClr val="888888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Titman, S., Wei, K., Xie, F. Capital investments and stock returns. </a:t>
            </a:r>
            <a:r>
              <a:rPr i="1" lang="en-US" sz="1200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Journal of Financial and Quantitative Analysis</a:t>
            </a:r>
            <a:r>
              <a:rPr lang="en-US" sz="1200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(2004)</a:t>
            </a:r>
            <a:endParaRPr sz="1200">
              <a:solidFill>
                <a:srgbClr val="888888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Tashanova, Diana and Sekerbay, Ainur and Chen, Danni and Luo, Yuwen and Zhao, Shuyi and Zhang, Qingquan, Investment Opportunities and Strategies in an Era of Coronavirus Pandemic, </a:t>
            </a:r>
            <a:r>
              <a:rPr i="1" lang="en-US" sz="1200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Working Paper</a:t>
            </a:r>
            <a:r>
              <a:rPr lang="en-US" sz="1200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(April 2, 2020)</a:t>
            </a:r>
            <a:endParaRPr sz="1200">
              <a:solidFill>
                <a:srgbClr val="888888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Wenjian Yang. The empirical test of Fama-French five-factor model in Chinese stock market. </a:t>
            </a:r>
            <a:r>
              <a:rPr i="1" lang="en-US" sz="1200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University Humanities and Social Sciences Information Network of China</a:t>
            </a:r>
            <a:r>
              <a:rPr lang="en-US" sz="1200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. (2017)</a:t>
            </a:r>
            <a:endParaRPr>
              <a:solidFill>
                <a:srgbClr val="888888"/>
              </a:solidFill>
            </a:endParaRPr>
          </a:p>
        </p:txBody>
      </p:sp>
      <p:sp>
        <p:nvSpPr>
          <p:cNvPr id="339" name="Google Shape;339;gd17d068abf_1_0"/>
          <p:cNvSpPr txBox="1"/>
          <p:nvPr>
            <p:ph type="title"/>
          </p:nvPr>
        </p:nvSpPr>
        <p:spPr>
          <a:xfrm>
            <a:off x="500722" y="80029"/>
            <a:ext cx="48504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264478"/>
                </a:solidFill>
              </a:rPr>
              <a:t>References</a:t>
            </a:r>
            <a:endParaRPr b="1" sz="1600">
              <a:solidFill>
                <a:srgbClr val="264478"/>
              </a:solidFill>
            </a:endParaRPr>
          </a:p>
        </p:txBody>
      </p:sp>
      <p:sp>
        <p:nvSpPr>
          <p:cNvPr id="340" name="Google Shape;340;gd17d068abf_1_0"/>
          <p:cNvSpPr/>
          <p:nvPr/>
        </p:nvSpPr>
        <p:spPr>
          <a:xfrm>
            <a:off x="311700" y="226871"/>
            <a:ext cx="159900" cy="348300"/>
          </a:xfrm>
          <a:prstGeom prst="rect">
            <a:avLst/>
          </a:prstGeom>
          <a:solidFill>
            <a:srgbClr val="4A638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d71e270563_0_69"/>
          <p:cNvSpPr txBox="1"/>
          <p:nvPr>
            <p:ph type="title"/>
          </p:nvPr>
        </p:nvSpPr>
        <p:spPr>
          <a:xfrm>
            <a:off x="500722" y="80029"/>
            <a:ext cx="37758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4478"/>
              </a:buClr>
              <a:buSzPts val="1600"/>
              <a:buFont typeface="Calibri"/>
              <a:buNone/>
            </a:pPr>
            <a:r>
              <a:rPr b="1" lang="en-US" sz="1600">
                <a:solidFill>
                  <a:srgbClr val="264478"/>
                </a:solidFill>
                <a:latin typeface="Calibri"/>
                <a:ea typeface="Calibri"/>
                <a:cs typeface="Calibri"/>
                <a:sym typeface="Calibri"/>
              </a:rPr>
              <a:t>Introduction: Covid-19 outbreak</a:t>
            </a:r>
            <a:endParaRPr b="1" sz="1600">
              <a:solidFill>
                <a:srgbClr val="2644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gd71e270563_0_69"/>
          <p:cNvSpPr/>
          <p:nvPr/>
        </p:nvSpPr>
        <p:spPr>
          <a:xfrm>
            <a:off x="311700" y="226871"/>
            <a:ext cx="159900" cy="348300"/>
          </a:xfrm>
          <a:prstGeom prst="rect">
            <a:avLst/>
          </a:prstGeom>
          <a:solidFill>
            <a:srgbClr val="4A638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" name="Google Shape;79;gd71e270563_0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1250" y="1097432"/>
            <a:ext cx="3469670" cy="1537178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80" name="Google Shape;80;gd71e270563_0_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250" y="2717442"/>
            <a:ext cx="3469670" cy="1537177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81" name="Google Shape;81;gd71e270563_0_69"/>
          <p:cNvSpPr/>
          <p:nvPr/>
        </p:nvSpPr>
        <p:spPr>
          <a:xfrm>
            <a:off x="641251" y="693619"/>
            <a:ext cx="3469800" cy="3018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Daily Life</a:t>
            </a:r>
            <a:endParaRPr/>
          </a:p>
        </p:txBody>
      </p:sp>
      <p:sp>
        <p:nvSpPr>
          <p:cNvPr id="82" name="Google Shape;82;gd71e270563_0_69"/>
          <p:cNvSpPr/>
          <p:nvPr/>
        </p:nvSpPr>
        <p:spPr>
          <a:xfrm>
            <a:off x="4981436" y="693619"/>
            <a:ext cx="3469800" cy="3018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Unemployment</a:t>
            </a:r>
            <a:endParaRPr/>
          </a:p>
        </p:txBody>
      </p:sp>
      <p:pic>
        <p:nvPicPr>
          <p:cNvPr id="83" name="Google Shape;83;gd71e270563_0_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81436" y="1097432"/>
            <a:ext cx="3469672" cy="1537179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84" name="Google Shape;84;gd71e270563_0_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81436" y="2717442"/>
            <a:ext cx="3469672" cy="1537179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85" name="Google Shape;85;gd71e270563_0_69"/>
          <p:cNvSpPr txBox="1"/>
          <p:nvPr/>
        </p:nvSpPr>
        <p:spPr>
          <a:xfrm>
            <a:off x="4981436" y="4337473"/>
            <a:ext cx="386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US initial and continuing jobless claims, Mar 2020 - Feb 2021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https://tradingeconomics.com/united-states/jobless-claims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71e270563_0_142"/>
          <p:cNvSpPr txBox="1"/>
          <p:nvPr>
            <p:ph type="title"/>
          </p:nvPr>
        </p:nvSpPr>
        <p:spPr>
          <a:xfrm>
            <a:off x="500722" y="80029"/>
            <a:ext cx="37758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4478"/>
              </a:buClr>
              <a:buSzPts val="1600"/>
              <a:buFont typeface="Calibri"/>
              <a:buNone/>
            </a:pPr>
            <a:r>
              <a:rPr b="1" lang="en-US" sz="1600">
                <a:solidFill>
                  <a:srgbClr val="264478"/>
                </a:solidFill>
                <a:latin typeface="Calibri"/>
                <a:ea typeface="Calibri"/>
                <a:cs typeface="Calibri"/>
                <a:sym typeface="Calibri"/>
              </a:rPr>
              <a:t>Introduction: Covid-19 outbreak</a:t>
            </a:r>
            <a:endParaRPr b="1" sz="1600">
              <a:solidFill>
                <a:srgbClr val="2644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gd71e270563_0_142"/>
          <p:cNvSpPr/>
          <p:nvPr/>
        </p:nvSpPr>
        <p:spPr>
          <a:xfrm>
            <a:off x="311700" y="226871"/>
            <a:ext cx="159900" cy="348300"/>
          </a:xfrm>
          <a:prstGeom prst="rect">
            <a:avLst/>
          </a:prstGeom>
          <a:solidFill>
            <a:srgbClr val="4A638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gd71e270563_0_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1251" y="1103295"/>
            <a:ext cx="3469670" cy="31513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93" name="Google Shape;93;gd71e270563_0_142"/>
          <p:cNvSpPr/>
          <p:nvPr/>
        </p:nvSpPr>
        <p:spPr>
          <a:xfrm>
            <a:off x="641251" y="693619"/>
            <a:ext cx="3469800" cy="3018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Tourism Industry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gd71e270563_0_142"/>
          <p:cNvSpPr txBox="1"/>
          <p:nvPr/>
        </p:nvSpPr>
        <p:spPr>
          <a:xfrm>
            <a:off x="641251" y="4357548"/>
            <a:ext cx="3867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https://www.unwto.org/impact-assessment-of-the-covid-19-outbreak-on-international-tourism</a:t>
            </a:r>
            <a:endParaRPr/>
          </a:p>
        </p:txBody>
      </p:sp>
      <p:sp>
        <p:nvSpPr>
          <p:cNvPr id="95" name="Google Shape;95;gd71e270563_0_142"/>
          <p:cNvSpPr/>
          <p:nvPr/>
        </p:nvSpPr>
        <p:spPr>
          <a:xfrm>
            <a:off x="4981436" y="693619"/>
            <a:ext cx="3469800" cy="3018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Financial Market</a:t>
            </a:r>
            <a:endParaRPr/>
          </a:p>
        </p:txBody>
      </p:sp>
      <p:pic>
        <p:nvPicPr>
          <p:cNvPr id="96" name="Google Shape;96;gd71e270563_0_1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1435" y="1103295"/>
            <a:ext cx="3469671" cy="31513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"/>
          <p:cNvSpPr txBox="1"/>
          <p:nvPr>
            <p:ph type="title"/>
          </p:nvPr>
        </p:nvSpPr>
        <p:spPr>
          <a:xfrm>
            <a:off x="500722" y="80029"/>
            <a:ext cx="37758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4478"/>
              </a:buClr>
              <a:buSzPts val="1600"/>
              <a:buFont typeface="Calibri"/>
              <a:buNone/>
            </a:pPr>
            <a:r>
              <a:rPr b="1" lang="en-US" sz="1600">
                <a:solidFill>
                  <a:srgbClr val="264478"/>
                </a:solidFill>
                <a:latin typeface="Calibri"/>
                <a:ea typeface="Calibri"/>
                <a:cs typeface="Calibri"/>
                <a:sym typeface="Calibri"/>
              </a:rPr>
              <a:t>Introduction: Covid-19 outbreak</a:t>
            </a:r>
            <a:endParaRPr b="1" sz="1600">
              <a:solidFill>
                <a:srgbClr val="2644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4"/>
          <p:cNvSpPr/>
          <p:nvPr/>
        </p:nvSpPr>
        <p:spPr>
          <a:xfrm>
            <a:off x="311700" y="226871"/>
            <a:ext cx="160014" cy="348343"/>
          </a:xfrm>
          <a:prstGeom prst="rect">
            <a:avLst/>
          </a:prstGeom>
          <a:solidFill>
            <a:srgbClr val="4A638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4"/>
          <p:cNvSpPr/>
          <p:nvPr/>
        </p:nvSpPr>
        <p:spPr>
          <a:xfrm>
            <a:off x="590855" y="732816"/>
            <a:ext cx="3469671" cy="301938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Gormsen and Koijen(2020)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4"/>
          <p:cNvSpPr/>
          <p:nvPr/>
        </p:nvSpPr>
        <p:spPr>
          <a:xfrm>
            <a:off x="4963707" y="732816"/>
            <a:ext cx="3469671" cy="301938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Tashanova(2020)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4"/>
          <p:cNvSpPr/>
          <p:nvPr/>
        </p:nvSpPr>
        <p:spPr>
          <a:xfrm>
            <a:off x="590855" y="3664043"/>
            <a:ext cx="7842523" cy="706507"/>
          </a:xfrm>
          <a:prstGeom prst="rect">
            <a:avLst/>
          </a:prstGeom>
          <a:solidFill>
            <a:srgbClr val="8296B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Is </a:t>
            </a:r>
            <a:r>
              <a:rPr b="1" i="0" lang="en-US" sz="16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CAPM and Fama</a:t>
            </a:r>
            <a:r>
              <a:rPr b="1" i="0" lang="en-US" sz="16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16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French model efficient for analyzing stock prices under Covid-19?</a:t>
            </a:r>
            <a:endParaRPr b="1" i="0" sz="1600" u="none" cap="none" strike="noStrik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3050" y="1187154"/>
            <a:ext cx="3450972" cy="2324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200" y="1187154"/>
            <a:ext cx="3450972" cy="2324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"/>
          <p:cNvSpPr txBox="1"/>
          <p:nvPr>
            <p:ph type="title"/>
          </p:nvPr>
        </p:nvSpPr>
        <p:spPr>
          <a:xfrm>
            <a:off x="500722" y="80029"/>
            <a:ext cx="4850450" cy="6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4478"/>
              </a:buClr>
              <a:buSzPts val="1600"/>
              <a:buFont typeface="Calibri"/>
              <a:buNone/>
            </a:pPr>
            <a:r>
              <a:rPr b="1" lang="en-US" sz="1600">
                <a:solidFill>
                  <a:srgbClr val="264478"/>
                </a:solidFill>
                <a:latin typeface="Calibri"/>
                <a:ea typeface="Calibri"/>
                <a:cs typeface="Calibri"/>
                <a:sym typeface="Calibri"/>
              </a:rPr>
              <a:t>Literature Review: To </a:t>
            </a:r>
            <a:r>
              <a:rPr b="1" lang="en-US" sz="1600">
                <a:solidFill>
                  <a:srgbClr val="264478"/>
                </a:solidFill>
              </a:rPr>
              <a:t>F</a:t>
            </a:r>
            <a:r>
              <a:rPr b="1" lang="en-US" sz="1600">
                <a:solidFill>
                  <a:srgbClr val="264478"/>
                </a:solidFill>
                <a:latin typeface="Calibri"/>
                <a:ea typeface="Calibri"/>
                <a:cs typeface="Calibri"/>
                <a:sym typeface="Calibri"/>
              </a:rPr>
              <a:t>orecast the </a:t>
            </a:r>
            <a:r>
              <a:rPr b="1" lang="en-US" sz="1600">
                <a:solidFill>
                  <a:srgbClr val="264478"/>
                </a:solidFill>
              </a:rPr>
              <a:t>F</a:t>
            </a:r>
            <a:r>
              <a:rPr b="1" lang="en-US" sz="1600">
                <a:solidFill>
                  <a:srgbClr val="264478"/>
                </a:solidFill>
                <a:latin typeface="Calibri"/>
                <a:ea typeface="Calibri"/>
                <a:cs typeface="Calibri"/>
                <a:sym typeface="Calibri"/>
              </a:rPr>
              <a:t>uture </a:t>
            </a:r>
            <a:r>
              <a:rPr b="1" lang="en-US" sz="1600">
                <a:solidFill>
                  <a:srgbClr val="264478"/>
                </a:solidFill>
              </a:rPr>
              <a:t>P</a:t>
            </a:r>
            <a:r>
              <a:rPr b="1" lang="en-US" sz="1600">
                <a:solidFill>
                  <a:srgbClr val="264478"/>
                </a:solidFill>
                <a:latin typeface="Calibri"/>
                <a:ea typeface="Calibri"/>
                <a:cs typeface="Calibri"/>
                <a:sym typeface="Calibri"/>
              </a:rPr>
              <a:t>rice </a:t>
            </a:r>
            <a:r>
              <a:rPr b="1" lang="en-US" sz="1600">
                <a:solidFill>
                  <a:srgbClr val="264478"/>
                </a:solidFill>
              </a:rPr>
              <a:t>T</a:t>
            </a:r>
            <a:r>
              <a:rPr b="1" lang="en-US" sz="1600">
                <a:solidFill>
                  <a:srgbClr val="264478"/>
                </a:solidFill>
                <a:latin typeface="Calibri"/>
                <a:ea typeface="Calibri"/>
                <a:cs typeface="Calibri"/>
                <a:sym typeface="Calibri"/>
              </a:rPr>
              <a:t>rend </a:t>
            </a:r>
            <a:endParaRPr b="1" sz="1600">
              <a:solidFill>
                <a:srgbClr val="2644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5"/>
          <p:cNvSpPr/>
          <p:nvPr/>
        </p:nvSpPr>
        <p:spPr>
          <a:xfrm>
            <a:off x="311700" y="226871"/>
            <a:ext cx="160014" cy="348343"/>
          </a:xfrm>
          <a:prstGeom prst="rect">
            <a:avLst/>
          </a:prstGeom>
          <a:solidFill>
            <a:srgbClr val="4A638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5"/>
          <p:cNvSpPr/>
          <p:nvPr/>
        </p:nvSpPr>
        <p:spPr>
          <a:xfrm>
            <a:off x="590855" y="694179"/>
            <a:ext cx="3469671" cy="301938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Mean-variance Model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5"/>
          <p:cNvSpPr/>
          <p:nvPr/>
        </p:nvSpPr>
        <p:spPr>
          <a:xfrm>
            <a:off x="4963706" y="694179"/>
            <a:ext cx="3469671" cy="301938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Capital Asset Pricing Model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5"/>
          <p:cNvSpPr/>
          <p:nvPr/>
        </p:nvSpPr>
        <p:spPr>
          <a:xfrm>
            <a:off x="590855" y="4401143"/>
            <a:ext cx="3469671" cy="301938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Fama French Three Factor Model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5"/>
          <p:cNvSpPr/>
          <p:nvPr/>
        </p:nvSpPr>
        <p:spPr>
          <a:xfrm>
            <a:off x="4963706" y="4401143"/>
            <a:ext cx="3469671" cy="301938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Fama French Five Factor model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5777" y="2843525"/>
            <a:ext cx="2705529" cy="1489888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119" name="Google Shape;11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2926" y="2843525"/>
            <a:ext cx="2705529" cy="1489888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120" name="Google Shape;120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45777" y="1046242"/>
            <a:ext cx="2705529" cy="1489888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121" name="Google Shape;121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2926" y="1094217"/>
            <a:ext cx="2705529" cy="1489888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grpSp>
        <p:nvGrpSpPr>
          <p:cNvPr id="122" name="Google Shape;122;p5"/>
          <p:cNvGrpSpPr/>
          <p:nvPr/>
        </p:nvGrpSpPr>
        <p:grpSpPr>
          <a:xfrm>
            <a:off x="3885801" y="2137360"/>
            <a:ext cx="1261640" cy="1199806"/>
            <a:chOff x="4827275" y="2454901"/>
            <a:chExt cx="2704436" cy="2571889"/>
          </a:xfrm>
        </p:grpSpPr>
        <p:grpSp>
          <p:nvGrpSpPr>
            <p:cNvPr id="123" name="Google Shape;123;p5"/>
            <p:cNvGrpSpPr/>
            <p:nvPr/>
          </p:nvGrpSpPr>
          <p:grpSpPr>
            <a:xfrm>
              <a:off x="4827275" y="2454901"/>
              <a:ext cx="2704436" cy="2571889"/>
              <a:chOff x="3954203" y="1997475"/>
              <a:chExt cx="3068035" cy="3068034"/>
            </a:xfrm>
          </p:grpSpPr>
          <p:sp>
            <p:nvSpPr>
              <p:cNvPr id="124" name="Google Shape;124;p5"/>
              <p:cNvSpPr/>
              <p:nvPr/>
            </p:nvSpPr>
            <p:spPr>
              <a:xfrm rot="-5400000">
                <a:off x="3954203" y="1997475"/>
                <a:ext cx="3068034" cy="3068034"/>
              </a:xfrm>
              <a:prstGeom prst="arc">
                <a:avLst>
                  <a:gd fmla="val 16264229" name="adj1"/>
                  <a:gd fmla="val 0" name="adj2"/>
                </a:avLst>
              </a:prstGeom>
              <a:noFill/>
              <a:ln cap="flat" cmpd="sng" w="136525">
                <a:solidFill>
                  <a:srgbClr val="3E6EC2"/>
                </a:solidFill>
                <a:prstDash val="solid"/>
                <a:round/>
                <a:headEnd len="sm" w="sm" type="none"/>
                <a:tailEnd len="sm" w="sm" type="triangl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5"/>
              <p:cNvSpPr/>
              <p:nvPr/>
            </p:nvSpPr>
            <p:spPr>
              <a:xfrm rot="10800000">
                <a:off x="3954203" y="1997475"/>
                <a:ext cx="3068034" cy="3068034"/>
              </a:xfrm>
              <a:prstGeom prst="arc">
                <a:avLst>
                  <a:gd fmla="val 16285631" name="adj1"/>
                  <a:gd fmla="val 0" name="adj2"/>
                </a:avLst>
              </a:prstGeom>
              <a:noFill/>
              <a:ln cap="flat" cmpd="sng" w="136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triangl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5"/>
              <p:cNvSpPr/>
              <p:nvPr/>
            </p:nvSpPr>
            <p:spPr>
              <a:xfrm rot="5400000">
                <a:off x="3954203" y="1997475"/>
                <a:ext cx="3068034" cy="3068034"/>
              </a:xfrm>
              <a:prstGeom prst="arc">
                <a:avLst>
                  <a:gd fmla="val 16264029" name="adj1"/>
                  <a:gd fmla="val 0" name="adj2"/>
                </a:avLst>
              </a:prstGeom>
              <a:solidFill>
                <a:srgbClr val="203864"/>
              </a:solidFill>
              <a:ln cap="flat" cmpd="sng" w="136525">
                <a:solidFill>
                  <a:srgbClr val="3E6EC2"/>
                </a:solidFill>
                <a:prstDash val="solid"/>
                <a:round/>
                <a:headEnd len="sm" w="sm" type="none"/>
                <a:tailEnd len="sm" w="sm" type="triangl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5"/>
              <p:cNvSpPr/>
              <p:nvPr/>
            </p:nvSpPr>
            <p:spPr>
              <a:xfrm>
                <a:off x="3954203" y="1997475"/>
                <a:ext cx="3068034" cy="3068034"/>
              </a:xfrm>
              <a:prstGeom prst="arc">
                <a:avLst>
                  <a:gd fmla="val 16264429" name="adj1"/>
                  <a:gd fmla="val 0" name="adj2"/>
                </a:avLst>
              </a:prstGeom>
              <a:noFill/>
              <a:ln cap="flat" cmpd="sng" w="136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triangl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8" name="Google Shape;128;p5"/>
            <p:cNvSpPr/>
            <p:nvPr/>
          </p:nvSpPr>
          <p:spPr>
            <a:xfrm>
              <a:off x="4935426" y="2557751"/>
              <a:ext cx="2488137" cy="2366189"/>
            </a:xfrm>
            <a:prstGeom prst="ellipse">
              <a:avLst/>
            </a:prstGeom>
            <a:solidFill>
              <a:srgbClr val="F2F2F2"/>
            </a:solidFill>
            <a:ln cap="flat" cmpd="sng" w="571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" name="Google Shape;129;p5"/>
          <p:cNvSpPr/>
          <p:nvPr/>
        </p:nvSpPr>
        <p:spPr>
          <a:xfrm>
            <a:off x="3957814" y="2296702"/>
            <a:ext cx="111761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How they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Work in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Covid-19?</a:t>
            </a:r>
            <a:endParaRPr b="0" i="0" sz="16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"/>
          <p:cNvSpPr txBox="1"/>
          <p:nvPr>
            <p:ph type="title"/>
          </p:nvPr>
        </p:nvSpPr>
        <p:spPr>
          <a:xfrm>
            <a:off x="500722" y="80029"/>
            <a:ext cx="4850450" cy="6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4478"/>
              </a:buClr>
              <a:buSzPts val="1600"/>
              <a:buFont typeface="Calibri"/>
              <a:buNone/>
            </a:pPr>
            <a:r>
              <a:rPr b="1" lang="en-US" sz="1600">
                <a:solidFill>
                  <a:srgbClr val="264478"/>
                </a:solidFill>
                <a:latin typeface="Calibri"/>
                <a:ea typeface="Calibri"/>
                <a:cs typeface="Calibri"/>
                <a:sym typeface="Calibri"/>
              </a:rPr>
              <a:t>Experiment: CAPM Analysis</a:t>
            </a:r>
            <a:endParaRPr b="1" sz="1600">
              <a:solidFill>
                <a:srgbClr val="2644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7"/>
          <p:cNvSpPr/>
          <p:nvPr/>
        </p:nvSpPr>
        <p:spPr>
          <a:xfrm>
            <a:off x="311700" y="226871"/>
            <a:ext cx="160014" cy="348343"/>
          </a:xfrm>
          <a:prstGeom prst="rect">
            <a:avLst/>
          </a:prstGeom>
          <a:solidFill>
            <a:srgbClr val="4A638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7"/>
          <p:cNvSpPr/>
          <p:nvPr/>
        </p:nvSpPr>
        <p:spPr>
          <a:xfrm>
            <a:off x="589188" y="724780"/>
            <a:ext cx="3469800" cy="3939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2-</a:t>
            </a:r>
            <a:r>
              <a:rPr b="1"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 Analysis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7"/>
          <p:cNvSpPr/>
          <p:nvPr/>
        </p:nvSpPr>
        <p:spPr>
          <a:xfrm>
            <a:off x="5083475" y="724775"/>
            <a:ext cx="3469800" cy="3939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CAPM Calculation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6492" y="1376342"/>
            <a:ext cx="3435187" cy="24809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Google Shape;139;p7"/>
          <p:cNvCxnSpPr/>
          <p:nvPr/>
        </p:nvCxnSpPr>
        <p:spPr>
          <a:xfrm rot="10800000">
            <a:off x="1652787" y="3857311"/>
            <a:ext cx="0" cy="246301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0" name="Google Shape;140;p7"/>
          <p:cNvCxnSpPr/>
          <p:nvPr/>
        </p:nvCxnSpPr>
        <p:spPr>
          <a:xfrm rot="10800000">
            <a:off x="2764663" y="3857311"/>
            <a:ext cx="0" cy="246301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1" name="Google Shape;141;p7"/>
          <p:cNvSpPr txBox="1"/>
          <p:nvPr/>
        </p:nvSpPr>
        <p:spPr>
          <a:xfrm>
            <a:off x="1386400" y="4044303"/>
            <a:ext cx="54821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7"/>
          <p:cNvSpPr txBox="1"/>
          <p:nvPr/>
        </p:nvSpPr>
        <p:spPr>
          <a:xfrm>
            <a:off x="2490554" y="4044303"/>
            <a:ext cx="54821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7"/>
          <p:cNvSpPr/>
          <p:nvPr/>
        </p:nvSpPr>
        <p:spPr>
          <a:xfrm>
            <a:off x="5351175" y="1376100"/>
            <a:ext cx="2894700" cy="301800"/>
          </a:xfrm>
          <a:prstGeom prst="roundRect">
            <a:avLst>
              <a:gd fmla="val 4732" name="adj"/>
            </a:avLst>
          </a:prstGeom>
          <a:solidFill>
            <a:srgbClr val="F2F2F2"/>
          </a:solidFill>
          <a:ln>
            <a:noFill/>
          </a:ln>
          <a:effectLst>
            <a:outerShdw blurRad="63500" sx="101000" rotWithShape="0" algn="ctr" sy="101000">
              <a:schemeClr val="dk1">
                <a:alpha val="13725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ac</a:t>
            </a:r>
            <a:r>
              <a:rPr b="0" i="0" lang="en-US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cess </a:t>
            </a:r>
            <a:r>
              <a:rPr lang="en-US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</a:t>
            </a:r>
            <a:r>
              <a:rPr b="0" i="0" lang="en-US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aily </a:t>
            </a:r>
            <a:r>
              <a:rPr lang="en-US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</a:t>
            </a:r>
            <a:r>
              <a:rPr b="0" i="0" lang="en-US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tock price</a:t>
            </a:r>
            <a:endParaRPr/>
          </a:p>
        </p:txBody>
      </p:sp>
      <p:sp>
        <p:nvSpPr>
          <p:cNvPr id="144" name="Google Shape;144;p7"/>
          <p:cNvSpPr/>
          <p:nvPr/>
        </p:nvSpPr>
        <p:spPr>
          <a:xfrm>
            <a:off x="5371025" y="1935337"/>
            <a:ext cx="2894700" cy="307800"/>
          </a:xfrm>
          <a:prstGeom prst="roundRect">
            <a:avLst>
              <a:gd fmla="val 4732" name="adj"/>
            </a:avLst>
          </a:prstGeom>
          <a:solidFill>
            <a:srgbClr val="F2F2F2"/>
          </a:solidFill>
          <a:ln>
            <a:noFill/>
          </a:ln>
          <a:effectLst>
            <a:outerShdw blurRad="63500" sx="101000" rotWithShape="0" algn="ctr" sy="101000">
              <a:schemeClr val="dk1">
                <a:alpha val="13725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</a:t>
            </a:r>
            <a:r>
              <a:rPr b="0" i="0" lang="en-US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alculate daily return</a:t>
            </a:r>
            <a:endParaRPr/>
          </a:p>
        </p:txBody>
      </p:sp>
      <p:sp>
        <p:nvSpPr>
          <p:cNvPr id="145" name="Google Shape;145;p7"/>
          <p:cNvSpPr/>
          <p:nvPr/>
        </p:nvSpPr>
        <p:spPr>
          <a:xfrm>
            <a:off x="5371025" y="2545213"/>
            <a:ext cx="2894700" cy="301800"/>
          </a:xfrm>
          <a:prstGeom prst="roundRect">
            <a:avLst>
              <a:gd fmla="val 4732" name="adj"/>
            </a:avLst>
          </a:prstGeom>
          <a:solidFill>
            <a:srgbClr val="F2F2F2"/>
          </a:solidFill>
          <a:ln>
            <a:noFill/>
          </a:ln>
          <a:effectLst>
            <a:outerShdw blurRad="63500" sx="101000" rotWithShape="0" algn="ctr" sy="101000">
              <a:schemeClr val="dk1">
                <a:alpha val="13725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</a:t>
            </a:r>
            <a:r>
              <a:rPr b="0" i="0" lang="en-US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alculate excess return</a:t>
            </a:r>
            <a:endParaRPr/>
          </a:p>
        </p:txBody>
      </p:sp>
      <p:sp>
        <p:nvSpPr>
          <p:cNvPr id="146" name="Google Shape;146;p7"/>
          <p:cNvSpPr/>
          <p:nvPr/>
        </p:nvSpPr>
        <p:spPr>
          <a:xfrm>
            <a:off x="5371025" y="3187286"/>
            <a:ext cx="2894700" cy="301800"/>
          </a:xfrm>
          <a:prstGeom prst="roundRect">
            <a:avLst>
              <a:gd fmla="val 4732" name="adj"/>
            </a:avLst>
          </a:prstGeom>
          <a:solidFill>
            <a:srgbClr val="F2F2F2"/>
          </a:solidFill>
          <a:ln>
            <a:noFill/>
          </a:ln>
          <a:effectLst>
            <a:outerShdw blurRad="63500" sx="101000" rotWithShape="0" algn="ctr" sy="101000">
              <a:schemeClr val="dk1">
                <a:alpha val="13725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r>
              <a:rPr b="0" i="0" lang="en-US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series regression</a:t>
            </a:r>
            <a:endParaRPr/>
          </a:p>
        </p:txBody>
      </p:sp>
      <p:sp>
        <p:nvSpPr>
          <p:cNvPr id="147" name="Google Shape;147;p7"/>
          <p:cNvSpPr/>
          <p:nvPr/>
        </p:nvSpPr>
        <p:spPr>
          <a:xfrm>
            <a:off x="5371025" y="3822925"/>
            <a:ext cx="2894700" cy="301800"/>
          </a:xfrm>
          <a:prstGeom prst="roundRect">
            <a:avLst>
              <a:gd fmla="val 4732" name="adj"/>
            </a:avLst>
          </a:prstGeom>
          <a:solidFill>
            <a:srgbClr val="F2F2F2"/>
          </a:solidFill>
          <a:ln>
            <a:noFill/>
          </a:ln>
          <a:effectLst>
            <a:outerShdw blurRad="63500" sx="101000" rotWithShape="0" algn="ctr" sy="101000">
              <a:schemeClr val="dk1">
                <a:alpha val="13725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OLS regression</a:t>
            </a:r>
            <a:endParaRPr/>
          </a:p>
        </p:txBody>
      </p:sp>
      <p:sp>
        <p:nvSpPr>
          <p:cNvPr id="148" name="Google Shape;148;p7"/>
          <p:cNvSpPr/>
          <p:nvPr/>
        </p:nvSpPr>
        <p:spPr>
          <a:xfrm rot="5400000">
            <a:off x="6728983" y="1638923"/>
            <a:ext cx="178800" cy="335400"/>
          </a:xfrm>
          <a:prstGeom prst="chevron">
            <a:avLst>
              <a:gd fmla="val 46362" name="adj"/>
            </a:avLst>
          </a:prstGeom>
          <a:solidFill>
            <a:srgbClr val="4472C4"/>
          </a:solidFill>
          <a:ln cap="rnd" cmpd="sng" w="349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9" name="Google Shape;149;p7"/>
          <p:cNvSpPr/>
          <p:nvPr/>
        </p:nvSpPr>
        <p:spPr>
          <a:xfrm rot="5400000">
            <a:off x="6728983" y="2226469"/>
            <a:ext cx="178800" cy="335400"/>
          </a:xfrm>
          <a:prstGeom prst="chevron">
            <a:avLst>
              <a:gd fmla="val 46362" name="adj"/>
            </a:avLst>
          </a:prstGeom>
          <a:solidFill>
            <a:srgbClr val="4472C4"/>
          </a:solidFill>
          <a:ln cap="rnd" cmpd="sng" w="349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0" name="Google Shape;150;p7"/>
          <p:cNvSpPr/>
          <p:nvPr/>
        </p:nvSpPr>
        <p:spPr>
          <a:xfrm rot="5400000">
            <a:off x="6728983" y="2849440"/>
            <a:ext cx="178800" cy="335400"/>
          </a:xfrm>
          <a:prstGeom prst="chevron">
            <a:avLst>
              <a:gd fmla="val 46362" name="adj"/>
            </a:avLst>
          </a:prstGeom>
          <a:solidFill>
            <a:srgbClr val="4472C4"/>
          </a:solidFill>
          <a:ln cap="rnd" cmpd="sng" w="349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1" name="Google Shape;151;p7"/>
          <p:cNvSpPr/>
          <p:nvPr/>
        </p:nvSpPr>
        <p:spPr>
          <a:xfrm rot="5400000">
            <a:off x="6728985" y="3488290"/>
            <a:ext cx="178800" cy="335400"/>
          </a:xfrm>
          <a:prstGeom prst="chevron">
            <a:avLst>
              <a:gd fmla="val 46362" name="adj"/>
            </a:avLst>
          </a:prstGeom>
          <a:solidFill>
            <a:srgbClr val="4472C4"/>
          </a:solidFill>
          <a:ln cap="rnd" cmpd="sng" w="349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729974836_0_0"/>
          <p:cNvSpPr/>
          <p:nvPr/>
        </p:nvSpPr>
        <p:spPr>
          <a:xfrm>
            <a:off x="590855" y="938869"/>
            <a:ext cx="3469800" cy="3018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CAPM </a:t>
            </a:r>
            <a:r>
              <a:rPr b="1"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gd72997483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6092" y="2571738"/>
            <a:ext cx="3469672" cy="2105254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58" name="Google Shape;158;gd729974836_0_0"/>
          <p:cNvSpPr/>
          <p:nvPr/>
        </p:nvSpPr>
        <p:spPr>
          <a:xfrm>
            <a:off x="6811986" y="3088683"/>
            <a:ext cx="669600" cy="1848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gd729974836_0_0"/>
          <p:cNvSpPr/>
          <p:nvPr/>
        </p:nvSpPr>
        <p:spPr>
          <a:xfrm>
            <a:off x="6811986" y="3866674"/>
            <a:ext cx="669600" cy="184800"/>
          </a:xfrm>
          <a:prstGeom prst="rect">
            <a:avLst/>
          </a:prstGeom>
          <a:noFill/>
          <a:ln cap="flat" cmpd="sng" w="254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gd729974836_0_0"/>
          <p:cNvSpPr txBox="1"/>
          <p:nvPr>
            <p:ph type="title"/>
          </p:nvPr>
        </p:nvSpPr>
        <p:spPr>
          <a:xfrm>
            <a:off x="500722" y="80029"/>
            <a:ext cx="48504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4478"/>
              </a:buClr>
              <a:buSzPts val="1600"/>
              <a:buFont typeface="Calibri"/>
              <a:buNone/>
            </a:pPr>
            <a:r>
              <a:rPr b="1" lang="en-US" sz="1600">
                <a:solidFill>
                  <a:srgbClr val="264478"/>
                </a:solidFill>
              </a:rPr>
              <a:t>Experiment: CAPM Analysis and Result</a:t>
            </a:r>
            <a:endParaRPr b="1" sz="1600">
              <a:solidFill>
                <a:srgbClr val="2644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d729974836_0_0"/>
          <p:cNvSpPr/>
          <p:nvPr/>
        </p:nvSpPr>
        <p:spPr>
          <a:xfrm>
            <a:off x="311700" y="226871"/>
            <a:ext cx="159900" cy="348300"/>
          </a:xfrm>
          <a:prstGeom prst="rect">
            <a:avLst/>
          </a:prstGeom>
          <a:solidFill>
            <a:srgbClr val="4A638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gd729974836_0_0"/>
          <p:cNvSpPr/>
          <p:nvPr/>
        </p:nvSpPr>
        <p:spPr>
          <a:xfrm>
            <a:off x="4666030" y="938869"/>
            <a:ext cx="3469800" cy="3018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CAPM Result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gd729974836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288" y="1459025"/>
            <a:ext cx="3422925" cy="3355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d729974836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6037" y="1778274"/>
            <a:ext cx="3469801" cy="521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"/>
          <p:cNvSpPr/>
          <p:nvPr/>
        </p:nvSpPr>
        <p:spPr>
          <a:xfrm>
            <a:off x="311700" y="226871"/>
            <a:ext cx="160014" cy="348343"/>
          </a:xfrm>
          <a:prstGeom prst="rect">
            <a:avLst/>
          </a:prstGeom>
          <a:solidFill>
            <a:srgbClr val="4A638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6"/>
          <p:cNvSpPr/>
          <p:nvPr/>
        </p:nvSpPr>
        <p:spPr>
          <a:xfrm>
            <a:off x="590855" y="855162"/>
            <a:ext cx="3469671" cy="301938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List Forming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6"/>
          <p:cNvSpPr/>
          <p:nvPr/>
        </p:nvSpPr>
        <p:spPr>
          <a:xfrm>
            <a:off x="2061486" y="1753094"/>
            <a:ext cx="880465" cy="1160968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6"/>
          <p:cNvSpPr/>
          <p:nvPr/>
        </p:nvSpPr>
        <p:spPr>
          <a:xfrm>
            <a:off x="2061485" y="2099255"/>
            <a:ext cx="880465" cy="1838582"/>
          </a:xfrm>
          <a:prstGeom prst="rect">
            <a:avLst/>
          </a:prstGeom>
          <a:solidFill>
            <a:srgbClr val="D6D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6"/>
          <p:cNvSpPr/>
          <p:nvPr/>
        </p:nvSpPr>
        <p:spPr>
          <a:xfrm>
            <a:off x="2061484" y="3342065"/>
            <a:ext cx="880465" cy="59577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Top 10 26%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4" name="Google Shape;174;p6"/>
          <p:cNvCxnSpPr/>
          <p:nvPr/>
        </p:nvCxnSpPr>
        <p:spPr>
          <a:xfrm>
            <a:off x="693904" y="3937836"/>
            <a:ext cx="3221271" cy="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5" name="Google Shape;175;p6"/>
          <p:cNvCxnSpPr/>
          <p:nvPr/>
        </p:nvCxnSpPr>
        <p:spPr>
          <a:xfrm rot="10800000">
            <a:off x="1403794" y="2099256"/>
            <a:ext cx="528034" cy="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6" name="Google Shape;176;p6"/>
          <p:cNvCxnSpPr/>
          <p:nvPr/>
        </p:nvCxnSpPr>
        <p:spPr>
          <a:xfrm rot="10800000">
            <a:off x="1680690" y="2144334"/>
            <a:ext cx="0" cy="360609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7" name="Google Shape;177;p6"/>
          <p:cNvCxnSpPr/>
          <p:nvPr/>
        </p:nvCxnSpPr>
        <p:spPr>
          <a:xfrm>
            <a:off x="1680690" y="3507349"/>
            <a:ext cx="0" cy="369193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8" name="Google Shape;178;p6"/>
          <p:cNvSpPr txBox="1"/>
          <p:nvPr/>
        </p:nvSpPr>
        <p:spPr>
          <a:xfrm>
            <a:off x="1448439" y="2841574"/>
            <a:ext cx="54821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80%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9" name="Google Shape;179;p6"/>
          <p:cNvCxnSpPr/>
          <p:nvPr/>
        </p:nvCxnSpPr>
        <p:spPr>
          <a:xfrm rot="10800000">
            <a:off x="3005069" y="2854450"/>
            <a:ext cx="528034" cy="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0" name="Google Shape;180;p6"/>
          <p:cNvCxnSpPr/>
          <p:nvPr/>
        </p:nvCxnSpPr>
        <p:spPr>
          <a:xfrm rot="10800000">
            <a:off x="3281965" y="2898731"/>
            <a:ext cx="0" cy="246301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1" name="Google Shape;181;p6"/>
          <p:cNvCxnSpPr/>
          <p:nvPr/>
        </p:nvCxnSpPr>
        <p:spPr>
          <a:xfrm>
            <a:off x="3288403" y="3673913"/>
            <a:ext cx="0" cy="22924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2" name="Google Shape;182;p6"/>
          <p:cNvSpPr txBox="1"/>
          <p:nvPr/>
        </p:nvSpPr>
        <p:spPr>
          <a:xfrm>
            <a:off x="3005069" y="3124035"/>
            <a:ext cx="107753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50 companies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6"/>
          <p:cNvSpPr txBox="1"/>
          <p:nvPr/>
        </p:nvSpPr>
        <p:spPr>
          <a:xfrm>
            <a:off x="2192807" y="2534652"/>
            <a:ext cx="61781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S&amp;P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6"/>
          <p:cNvSpPr/>
          <p:nvPr/>
        </p:nvSpPr>
        <p:spPr>
          <a:xfrm>
            <a:off x="5083474" y="855162"/>
            <a:ext cx="3469800" cy="3018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Description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5" name="Google Shape;185;p6"/>
          <p:cNvCxnSpPr/>
          <p:nvPr/>
        </p:nvCxnSpPr>
        <p:spPr>
          <a:xfrm rot="10800000">
            <a:off x="784037" y="1753094"/>
            <a:ext cx="1160671" cy="429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" name="Google Shape;186;p6"/>
          <p:cNvCxnSpPr/>
          <p:nvPr/>
        </p:nvCxnSpPr>
        <p:spPr>
          <a:xfrm rot="10800000">
            <a:off x="991669" y="1783724"/>
            <a:ext cx="0" cy="540914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7" name="Google Shape;187;p6"/>
          <p:cNvSpPr txBox="1"/>
          <p:nvPr/>
        </p:nvSpPr>
        <p:spPr>
          <a:xfrm>
            <a:off x="632362" y="2525592"/>
            <a:ext cx="8804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Whole Market</a:t>
            </a:r>
            <a:endParaRPr/>
          </a:p>
        </p:txBody>
      </p:sp>
      <p:cxnSp>
        <p:nvCxnSpPr>
          <p:cNvPr id="188" name="Google Shape;188;p6"/>
          <p:cNvCxnSpPr/>
          <p:nvPr/>
        </p:nvCxnSpPr>
        <p:spPr>
          <a:xfrm>
            <a:off x="991669" y="3342065"/>
            <a:ext cx="0" cy="516444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189" name="Google Shape;189;p6"/>
          <p:cNvGrpSpPr/>
          <p:nvPr/>
        </p:nvGrpSpPr>
        <p:grpSpPr>
          <a:xfrm>
            <a:off x="5351172" y="2069888"/>
            <a:ext cx="2894669" cy="698078"/>
            <a:chOff x="5351172" y="1356123"/>
            <a:chExt cx="2894669" cy="863317"/>
          </a:xfrm>
        </p:grpSpPr>
        <p:sp>
          <p:nvSpPr>
            <p:cNvPr id="190" name="Google Shape;190;p6"/>
            <p:cNvSpPr/>
            <p:nvPr/>
          </p:nvSpPr>
          <p:spPr>
            <a:xfrm>
              <a:off x="5351172" y="1356123"/>
              <a:ext cx="2894669" cy="863317"/>
            </a:xfrm>
            <a:prstGeom prst="roundRect">
              <a:avLst>
                <a:gd fmla="val 4732" name="adj"/>
              </a:avLst>
            </a:prstGeom>
            <a:solidFill>
              <a:srgbClr val="F2F2F2"/>
            </a:solidFill>
            <a:ln>
              <a:noFill/>
            </a:ln>
            <a:effectLst>
              <a:outerShdw blurRad="63500" sx="101000" rotWithShape="0" algn="ctr" sy="101000">
                <a:schemeClr val="dk1">
                  <a:alpha val="13725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Net assets per share/stock price</a:t>
              </a:r>
              <a:endPara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5351172" y="1356123"/>
              <a:ext cx="2235920" cy="230947"/>
            </a:xfrm>
            <a:prstGeom prst="homePlate">
              <a:avLst>
                <a:gd fmla="val 15957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3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Book to Market Ratio</a:t>
              </a:r>
              <a:endParaRPr b="1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92" name="Google Shape;192;p6"/>
          <p:cNvGrpSpPr/>
          <p:nvPr/>
        </p:nvGrpSpPr>
        <p:grpSpPr>
          <a:xfrm>
            <a:off x="5351171" y="2953624"/>
            <a:ext cx="2894669" cy="702308"/>
            <a:chOff x="5351172" y="1356123"/>
            <a:chExt cx="2894669" cy="863317"/>
          </a:xfrm>
        </p:grpSpPr>
        <p:sp>
          <p:nvSpPr>
            <p:cNvPr id="193" name="Google Shape;193;p6"/>
            <p:cNvSpPr/>
            <p:nvPr/>
          </p:nvSpPr>
          <p:spPr>
            <a:xfrm>
              <a:off x="5351172" y="1356123"/>
              <a:ext cx="2894669" cy="863317"/>
            </a:xfrm>
            <a:prstGeom prst="roundRect">
              <a:avLst>
                <a:gd fmla="val 4732" name="adj"/>
              </a:avLst>
            </a:prstGeom>
            <a:solidFill>
              <a:srgbClr val="F2F2F2"/>
            </a:solidFill>
            <a:ln>
              <a:noFill/>
            </a:ln>
            <a:effectLst>
              <a:outerShdw blurRad="63500" sx="101000" rotWithShape="0" algn="ctr" sy="101000">
                <a:schemeClr val="dk1">
                  <a:alpha val="13725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Total asset </a:t>
              </a:r>
              <a:r>
                <a:rPr lang="en-US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YoY change%</a:t>
              </a:r>
              <a:endParaRPr/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5351172" y="1356123"/>
              <a:ext cx="2235920" cy="230947"/>
            </a:xfrm>
            <a:prstGeom prst="homePlate">
              <a:avLst>
                <a:gd fmla="val 15957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3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Investment</a:t>
              </a:r>
              <a:endParaRPr b="1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95" name="Google Shape;195;p6"/>
          <p:cNvGrpSpPr/>
          <p:nvPr/>
        </p:nvGrpSpPr>
        <p:grpSpPr>
          <a:xfrm>
            <a:off x="5351170" y="3841777"/>
            <a:ext cx="2894669" cy="595775"/>
            <a:chOff x="5351172" y="1356123"/>
            <a:chExt cx="2894669" cy="863317"/>
          </a:xfrm>
        </p:grpSpPr>
        <p:sp>
          <p:nvSpPr>
            <p:cNvPr id="196" name="Google Shape;196;p6"/>
            <p:cNvSpPr/>
            <p:nvPr/>
          </p:nvSpPr>
          <p:spPr>
            <a:xfrm>
              <a:off x="5351172" y="1356123"/>
              <a:ext cx="2894669" cy="863317"/>
            </a:xfrm>
            <a:prstGeom prst="roundRect">
              <a:avLst>
                <a:gd fmla="val 4732" name="adj"/>
              </a:avLst>
            </a:prstGeom>
            <a:solidFill>
              <a:srgbClr val="F2F2F2"/>
            </a:solidFill>
            <a:ln>
              <a:noFill/>
            </a:ln>
            <a:effectLst>
              <a:outerShdw blurRad="63500" sx="101000" rotWithShape="0" algn="ctr" sy="101000">
                <a:schemeClr val="dk1">
                  <a:alpha val="13725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Net income/net asset value</a:t>
              </a: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5351172" y="1356123"/>
              <a:ext cx="2235920" cy="230947"/>
            </a:xfrm>
            <a:prstGeom prst="homePlate">
              <a:avLst>
                <a:gd fmla="val 15957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3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Profit</a:t>
              </a:r>
              <a:endParaRPr b="1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98" name="Google Shape;198;p6"/>
          <p:cNvSpPr txBox="1"/>
          <p:nvPr/>
        </p:nvSpPr>
        <p:spPr>
          <a:xfrm>
            <a:off x="500722" y="80029"/>
            <a:ext cx="4850450" cy="6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4478"/>
              </a:buClr>
              <a:buSzPts val="1600"/>
              <a:buFont typeface="Calibri"/>
              <a:buNone/>
            </a:pPr>
            <a:r>
              <a:rPr b="1" i="0" lang="en-US" sz="1600" u="none" cap="none" strike="noStrike">
                <a:solidFill>
                  <a:srgbClr val="264478"/>
                </a:solidFill>
                <a:latin typeface="Calibri"/>
                <a:ea typeface="Calibri"/>
                <a:cs typeface="Calibri"/>
                <a:sym typeface="Calibri"/>
              </a:rPr>
              <a:t>Experiment: List Forming and Data Description</a:t>
            </a:r>
            <a:endParaRPr b="1" i="0" sz="1600" u="none" cap="none" strike="noStrike">
              <a:solidFill>
                <a:srgbClr val="2644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6"/>
          <p:cNvSpPr txBox="1"/>
          <p:nvPr/>
        </p:nvSpPr>
        <p:spPr>
          <a:xfrm>
            <a:off x="693900" y="3937825"/>
            <a:ext cx="330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rgbClr val="111111"/>
                </a:solidFill>
                <a:highlight>
                  <a:srgbClr val="FFFFFF"/>
                </a:highlight>
              </a:rPr>
              <a:t>As of March 31, 2020, source: https://www.investopedia.com/top-10-s-and-p-500-stocks-by-index-weight-4843111</a:t>
            </a:r>
            <a:endParaRPr i="1" sz="7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0" name="Google Shape;200;p6"/>
          <p:cNvGrpSpPr/>
          <p:nvPr/>
        </p:nvGrpSpPr>
        <p:grpSpPr>
          <a:xfrm>
            <a:off x="5351170" y="1288427"/>
            <a:ext cx="2894700" cy="595832"/>
            <a:chOff x="5351172" y="1356123"/>
            <a:chExt cx="2894700" cy="863400"/>
          </a:xfrm>
        </p:grpSpPr>
        <p:sp>
          <p:nvSpPr>
            <p:cNvPr id="201" name="Google Shape;201;p6"/>
            <p:cNvSpPr/>
            <p:nvPr/>
          </p:nvSpPr>
          <p:spPr>
            <a:xfrm>
              <a:off x="5351172" y="1356123"/>
              <a:ext cx="2894700" cy="863400"/>
            </a:xfrm>
            <a:prstGeom prst="roundRect">
              <a:avLst>
                <a:gd fmla="val 4732" name="adj"/>
              </a:avLst>
            </a:prstGeom>
            <a:solidFill>
              <a:srgbClr val="F2F2F2"/>
            </a:solidFill>
            <a:ln>
              <a:noFill/>
            </a:ln>
            <a:effectLst>
              <a:outerShdw blurRad="63500" sx="101000" rotWithShape="0" algn="ctr" sy="101000">
                <a:schemeClr val="dk1">
                  <a:alpha val="1373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Market Capitalization</a:t>
              </a:r>
              <a:endParaRPr/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5351172" y="1356123"/>
              <a:ext cx="2235900" cy="231000"/>
            </a:xfrm>
            <a:prstGeom prst="homePlate">
              <a:avLst>
                <a:gd fmla="val 15957" name="adj"/>
              </a:avLst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3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Size</a:t>
              </a:r>
              <a:endParaRPr b="1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"/>
          <p:cNvSpPr txBox="1"/>
          <p:nvPr>
            <p:ph type="title"/>
          </p:nvPr>
        </p:nvSpPr>
        <p:spPr>
          <a:xfrm>
            <a:off x="500722" y="80029"/>
            <a:ext cx="4850450" cy="6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4478"/>
              </a:buClr>
              <a:buSzPts val="1600"/>
              <a:buFont typeface="Calibri"/>
              <a:buNone/>
            </a:pPr>
            <a:r>
              <a:rPr b="1" lang="en-US" sz="1600">
                <a:solidFill>
                  <a:srgbClr val="264478"/>
                </a:solidFill>
                <a:latin typeface="Calibri"/>
                <a:ea typeface="Calibri"/>
                <a:cs typeface="Calibri"/>
                <a:sym typeface="Calibri"/>
              </a:rPr>
              <a:t>Experiment: Fama French Model Analysis</a:t>
            </a:r>
            <a:endParaRPr b="1" sz="1600">
              <a:solidFill>
                <a:srgbClr val="2644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8"/>
          <p:cNvSpPr/>
          <p:nvPr/>
        </p:nvSpPr>
        <p:spPr>
          <a:xfrm>
            <a:off x="311700" y="226871"/>
            <a:ext cx="160014" cy="348343"/>
          </a:xfrm>
          <a:prstGeom prst="rect">
            <a:avLst/>
          </a:prstGeom>
          <a:solidFill>
            <a:srgbClr val="4A638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8"/>
          <p:cNvSpPr/>
          <p:nvPr/>
        </p:nvSpPr>
        <p:spPr>
          <a:xfrm>
            <a:off x="590855" y="938869"/>
            <a:ext cx="3469671" cy="301938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Grouping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8"/>
          <p:cNvSpPr/>
          <p:nvPr/>
        </p:nvSpPr>
        <p:spPr>
          <a:xfrm>
            <a:off x="5083474" y="938869"/>
            <a:ext cx="3469671" cy="301938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8"/>
          <p:cNvSpPr/>
          <p:nvPr/>
        </p:nvSpPr>
        <p:spPr>
          <a:xfrm>
            <a:off x="1283936" y="1627475"/>
            <a:ext cx="832144" cy="394025"/>
          </a:xfrm>
          <a:prstGeom prst="roundRect">
            <a:avLst>
              <a:gd fmla="val 4732" name="adj"/>
            </a:avLst>
          </a:prstGeom>
          <a:solidFill>
            <a:srgbClr val="F2F2F2"/>
          </a:solidFill>
          <a:ln>
            <a:noFill/>
          </a:ln>
          <a:effectLst>
            <a:outerShdw blurRad="63500" sx="101000" rotWithShape="0" algn="ctr" sy="101000">
              <a:schemeClr val="dk1">
                <a:alpha val="13725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Small B/M</a:t>
            </a:r>
            <a:endParaRPr/>
          </a:p>
        </p:txBody>
      </p:sp>
      <p:sp>
        <p:nvSpPr>
          <p:cNvPr id="212" name="Google Shape;212;p8"/>
          <p:cNvSpPr/>
          <p:nvPr/>
        </p:nvSpPr>
        <p:spPr>
          <a:xfrm>
            <a:off x="2228387" y="1627475"/>
            <a:ext cx="832144" cy="394025"/>
          </a:xfrm>
          <a:prstGeom prst="roundRect">
            <a:avLst>
              <a:gd fmla="val 4732" name="adj"/>
            </a:avLst>
          </a:prstGeom>
          <a:solidFill>
            <a:srgbClr val="F2F2F2"/>
          </a:solidFill>
          <a:ln>
            <a:noFill/>
          </a:ln>
          <a:effectLst>
            <a:outerShdw blurRad="63500" sx="101000" rotWithShape="0" algn="ctr" sy="101000">
              <a:schemeClr val="dk1">
                <a:alpha val="13725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Mid B/M</a:t>
            </a:r>
            <a:endParaRPr/>
          </a:p>
        </p:txBody>
      </p:sp>
      <p:sp>
        <p:nvSpPr>
          <p:cNvPr id="213" name="Google Shape;213;p8"/>
          <p:cNvSpPr/>
          <p:nvPr/>
        </p:nvSpPr>
        <p:spPr>
          <a:xfrm>
            <a:off x="3172838" y="1627474"/>
            <a:ext cx="832144" cy="394025"/>
          </a:xfrm>
          <a:prstGeom prst="roundRect">
            <a:avLst>
              <a:gd fmla="val 4732" name="adj"/>
            </a:avLst>
          </a:prstGeom>
          <a:solidFill>
            <a:srgbClr val="F2F2F2"/>
          </a:solidFill>
          <a:ln>
            <a:noFill/>
          </a:ln>
          <a:effectLst>
            <a:outerShdw blurRad="63500" sx="101000" rotWithShape="0" algn="ctr" sy="101000">
              <a:schemeClr val="dk1">
                <a:alpha val="13725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Large B/M</a:t>
            </a:r>
            <a:endParaRPr/>
          </a:p>
        </p:txBody>
      </p:sp>
      <p:sp>
        <p:nvSpPr>
          <p:cNvPr id="214" name="Google Shape;214;p8"/>
          <p:cNvSpPr/>
          <p:nvPr/>
        </p:nvSpPr>
        <p:spPr>
          <a:xfrm>
            <a:off x="372390" y="2198438"/>
            <a:ext cx="832144" cy="394025"/>
          </a:xfrm>
          <a:prstGeom prst="roundRect">
            <a:avLst>
              <a:gd fmla="val 4732" name="adj"/>
            </a:avLst>
          </a:prstGeom>
          <a:solidFill>
            <a:srgbClr val="F2F2F2"/>
          </a:solidFill>
          <a:ln>
            <a:noFill/>
          </a:ln>
          <a:effectLst>
            <a:outerShdw blurRad="63500" sx="101000" rotWithShape="0" algn="ctr" sy="101000">
              <a:schemeClr val="dk1">
                <a:alpha val="13725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Small Size</a:t>
            </a:r>
            <a:endParaRPr/>
          </a:p>
        </p:txBody>
      </p:sp>
      <p:sp>
        <p:nvSpPr>
          <p:cNvPr id="215" name="Google Shape;215;p8"/>
          <p:cNvSpPr/>
          <p:nvPr/>
        </p:nvSpPr>
        <p:spPr>
          <a:xfrm>
            <a:off x="372390" y="2758490"/>
            <a:ext cx="832144" cy="394025"/>
          </a:xfrm>
          <a:prstGeom prst="roundRect">
            <a:avLst>
              <a:gd fmla="val 4732" name="adj"/>
            </a:avLst>
          </a:prstGeom>
          <a:solidFill>
            <a:srgbClr val="F2F2F2"/>
          </a:solidFill>
          <a:ln>
            <a:noFill/>
          </a:ln>
          <a:effectLst>
            <a:outerShdw blurRad="63500" sx="101000" rotWithShape="0" algn="ctr" sy="101000">
              <a:schemeClr val="dk1">
                <a:alpha val="13725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Mid Size</a:t>
            </a:r>
            <a:endParaRPr/>
          </a:p>
        </p:txBody>
      </p:sp>
      <p:sp>
        <p:nvSpPr>
          <p:cNvPr id="216" name="Google Shape;216;p8"/>
          <p:cNvSpPr/>
          <p:nvPr/>
        </p:nvSpPr>
        <p:spPr>
          <a:xfrm>
            <a:off x="372390" y="3318542"/>
            <a:ext cx="832144" cy="394025"/>
          </a:xfrm>
          <a:prstGeom prst="roundRect">
            <a:avLst>
              <a:gd fmla="val 4732" name="adj"/>
            </a:avLst>
          </a:prstGeom>
          <a:solidFill>
            <a:srgbClr val="F2F2F2"/>
          </a:solidFill>
          <a:ln>
            <a:noFill/>
          </a:ln>
          <a:effectLst>
            <a:outerShdw blurRad="63500" sx="101000" rotWithShape="0" algn="ctr" sy="101000">
              <a:schemeClr val="dk1">
                <a:alpha val="13725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Large Size</a:t>
            </a:r>
            <a:endParaRPr/>
          </a:p>
        </p:txBody>
      </p:sp>
      <p:cxnSp>
        <p:nvCxnSpPr>
          <p:cNvPr id="217" name="Google Shape;217;p8"/>
          <p:cNvCxnSpPr/>
          <p:nvPr/>
        </p:nvCxnSpPr>
        <p:spPr>
          <a:xfrm>
            <a:off x="1283936" y="2668339"/>
            <a:ext cx="2824426" cy="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18" name="Google Shape;218;p8"/>
          <p:cNvCxnSpPr/>
          <p:nvPr/>
        </p:nvCxnSpPr>
        <p:spPr>
          <a:xfrm>
            <a:off x="1283936" y="3226424"/>
            <a:ext cx="2824426" cy="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19" name="Google Shape;219;p8"/>
          <p:cNvCxnSpPr/>
          <p:nvPr/>
        </p:nvCxnSpPr>
        <p:spPr>
          <a:xfrm>
            <a:off x="2163652" y="2073763"/>
            <a:ext cx="0" cy="1667814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20" name="Google Shape;220;p8"/>
          <p:cNvCxnSpPr/>
          <p:nvPr/>
        </p:nvCxnSpPr>
        <p:spPr>
          <a:xfrm>
            <a:off x="3147082" y="2073763"/>
            <a:ext cx="0" cy="1667814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21" name="Google Shape;221;p8"/>
          <p:cNvCxnSpPr/>
          <p:nvPr/>
        </p:nvCxnSpPr>
        <p:spPr>
          <a:xfrm>
            <a:off x="4108362" y="2073763"/>
            <a:ext cx="0" cy="1667814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22" name="Google Shape;222;p8"/>
          <p:cNvCxnSpPr/>
          <p:nvPr/>
        </p:nvCxnSpPr>
        <p:spPr>
          <a:xfrm>
            <a:off x="1283936" y="3712567"/>
            <a:ext cx="2824426" cy="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23" name="Google Shape;223;p8"/>
          <p:cNvSpPr txBox="1"/>
          <p:nvPr/>
        </p:nvSpPr>
        <p:spPr>
          <a:xfrm>
            <a:off x="1474197" y="1319697"/>
            <a:ext cx="54821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8"/>
          <p:cNvSpPr txBox="1"/>
          <p:nvPr/>
        </p:nvSpPr>
        <p:spPr>
          <a:xfrm>
            <a:off x="3314801" y="1325482"/>
            <a:ext cx="54821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8"/>
          <p:cNvSpPr txBox="1"/>
          <p:nvPr/>
        </p:nvSpPr>
        <p:spPr>
          <a:xfrm>
            <a:off x="2394499" y="1315031"/>
            <a:ext cx="54821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40%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8"/>
          <p:cNvSpPr/>
          <p:nvPr/>
        </p:nvSpPr>
        <p:spPr>
          <a:xfrm>
            <a:off x="5599574" y="1620297"/>
            <a:ext cx="2894700" cy="393900"/>
          </a:xfrm>
          <a:prstGeom prst="roundRect">
            <a:avLst>
              <a:gd fmla="val 4732" name="adj"/>
            </a:avLst>
          </a:prstGeom>
          <a:solidFill>
            <a:srgbClr val="F2F2F2"/>
          </a:solidFill>
          <a:ln>
            <a:noFill/>
          </a:ln>
          <a:effectLst>
            <a:outerShdw blurRad="63500" sx="101000" rotWithShape="0" algn="ctr" sy="101000">
              <a:schemeClr val="dk1">
                <a:alpha val="13725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Market Value</a:t>
            </a:r>
            <a:endParaRPr/>
          </a:p>
        </p:txBody>
      </p:sp>
      <p:sp>
        <p:nvSpPr>
          <p:cNvPr id="227" name="Google Shape;227;p8"/>
          <p:cNvSpPr/>
          <p:nvPr/>
        </p:nvSpPr>
        <p:spPr>
          <a:xfrm>
            <a:off x="5599574" y="2143296"/>
            <a:ext cx="2894700" cy="393900"/>
          </a:xfrm>
          <a:prstGeom prst="roundRect">
            <a:avLst>
              <a:gd fmla="val 4732" name="adj"/>
            </a:avLst>
          </a:prstGeom>
          <a:solidFill>
            <a:srgbClr val="F2F2F2"/>
          </a:solidFill>
          <a:ln>
            <a:noFill/>
          </a:ln>
          <a:effectLst>
            <a:outerShdw blurRad="63500" sx="101000" rotWithShape="0" algn="ctr" sy="101000">
              <a:schemeClr val="dk1">
                <a:alpha val="13725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Book to Market Ratio</a:t>
            </a:r>
            <a:endParaRPr/>
          </a:p>
        </p:txBody>
      </p:sp>
      <p:sp>
        <p:nvSpPr>
          <p:cNvPr id="228" name="Google Shape;228;p8"/>
          <p:cNvSpPr/>
          <p:nvPr/>
        </p:nvSpPr>
        <p:spPr>
          <a:xfrm>
            <a:off x="5599574" y="2666295"/>
            <a:ext cx="2894700" cy="393900"/>
          </a:xfrm>
          <a:prstGeom prst="roundRect">
            <a:avLst>
              <a:gd fmla="val 4732" name="adj"/>
            </a:avLst>
          </a:prstGeom>
          <a:solidFill>
            <a:srgbClr val="F2F2F2"/>
          </a:solidFill>
          <a:ln>
            <a:noFill/>
          </a:ln>
          <a:effectLst>
            <a:outerShdw blurRad="63500" sx="101000" rotWithShape="0" algn="ctr" sy="101000">
              <a:schemeClr val="dk1">
                <a:alpha val="13725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Investment</a:t>
            </a:r>
            <a:endParaRPr/>
          </a:p>
        </p:txBody>
      </p:sp>
      <p:sp>
        <p:nvSpPr>
          <p:cNvPr id="229" name="Google Shape;229;p8"/>
          <p:cNvSpPr/>
          <p:nvPr/>
        </p:nvSpPr>
        <p:spPr>
          <a:xfrm>
            <a:off x="5579772" y="3189294"/>
            <a:ext cx="2894700" cy="393900"/>
          </a:xfrm>
          <a:prstGeom prst="roundRect">
            <a:avLst>
              <a:gd fmla="val 4732" name="adj"/>
            </a:avLst>
          </a:prstGeom>
          <a:solidFill>
            <a:srgbClr val="F2F2F2"/>
          </a:solidFill>
          <a:ln>
            <a:noFill/>
          </a:ln>
          <a:effectLst>
            <a:outerShdw blurRad="63500" sx="101000" rotWithShape="0" algn="ctr" sy="101000">
              <a:schemeClr val="dk1">
                <a:alpha val="13725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Profit</a:t>
            </a:r>
            <a:endParaRPr/>
          </a:p>
        </p:txBody>
      </p:sp>
      <p:sp>
        <p:nvSpPr>
          <p:cNvPr id="230" name="Google Shape;230;p8"/>
          <p:cNvSpPr/>
          <p:nvPr/>
        </p:nvSpPr>
        <p:spPr>
          <a:xfrm rot="10800000">
            <a:off x="5325582" y="1837808"/>
            <a:ext cx="548100" cy="502500"/>
          </a:xfrm>
          <a:prstGeom prst="arc">
            <a:avLst>
              <a:gd fmla="val 16200000" name="adj1"/>
              <a:gd fmla="val 5360683" name="adj2"/>
            </a:avLst>
          </a:prstGeom>
          <a:noFill/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8"/>
          <p:cNvSpPr/>
          <p:nvPr/>
        </p:nvSpPr>
        <p:spPr>
          <a:xfrm rot="10800000">
            <a:off x="5325582" y="2356629"/>
            <a:ext cx="548100" cy="502500"/>
          </a:xfrm>
          <a:prstGeom prst="arc">
            <a:avLst>
              <a:gd fmla="val 16200000" name="adj1"/>
              <a:gd fmla="val 5360683" name="adj2"/>
            </a:avLst>
          </a:prstGeom>
          <a:noFill/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8"/>
          <p:cNvSpPr/>
          <p:nvPr/>
        </p:nvSpPr>
        <p:spPr>
          <a:xfrm rot="10800000">
            <a:off x="5325582" y="2867525"/>
            <a:ext cx="548100" cy="502500"/>
          </a:xfrm>
          <a:prstGeom prst="arc">
            <a:avLst>
              <a:gd fmla="val 16200000" name="adj1"/>
              <a:gd fmla="val 5360683" name="adj2"/>
            </a:avLst>
          </a:prstGeom>
          <a:noFill/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8"/>
          <p:cNvSpPr/>
          <p:nvPr/>
        </p:nvSpPr>
        <p:spPr>
          <a:xfrm rot="10800000">
            <a:off x="5150256" y="2351107"/>
            <a:ext cx="903300" cy="1022400"/>
          </a:xfrm>
          <a:prstGeom prst="arc">
            <a:avLst>
              <a:gd fmla="val 16200000" name="adj1"/>
              <a:gd fmla="val 5360683" name="adj2"/>
            </a:avLst>
          </a:prstGeom>
          <a:noFill/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8"/>
          <p:cNvSpPr/>
          <p:nvPr/>
        </p:nvSpPr>
        <p:spPr>
          <a:xfrm rot="10800000">
            <a:off x="5123985" y="1834508"/>
            <a:ext cx="903300" cy="1022400"/>
          </a:xfrm>
          <a:prstGeom prst="arc">
            <a:avLst>
              <a:gd fmla="val 16200000" name="adj1"/>
              <a:gd fmla="val 5360683" name="adj2"/>
            </a:avLst>
          </a:prstGeom>
          <a:noFill/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8"/>
          <p:cNvSpPr/>
          <p:nvPr/>
        </p:nvSpPr>
        <p:spPr>
          <a:xfrm rot="10800000">
            <a:off x="4985628" y="1826172"/>
            <a:ext cx="1192800" cy="1553400"/>
          </a:xfrm>
          <a:prstGeom prst="arc">
            <a:avLst>
              <a:gd fmla="val 16200000" name="adj1"/>
              <a:gd fmla="val 5360683" name="adj2"/>
            </a:avLst>
          </a:prstGeom>
          <a:noFill/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lenovo</dc:creator>
</cp:coreProperties>
</file>